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8"/>
  </p:notesMasterIdLst>
  <p:sldIdLst>
    <p:sldId id="256" r:id="rId2"/>
    <p:sldId id="257" r:id="rId3"/>
    <p:sldId id="258" r:id="rId4"/>
    <p:sldId id="281" r:id="rId5"/>
    <p:sldId id="284" r:id="rId6"/>
    <p:sldId id="280" r:id="rId7"/>
    <p:sldId id="263" r:id="rId8"/>
    <p:sldId id="264" r:id="rId9"/>
    <p:sldId id="265" r:id="rId10"/>
    <p:sldId id="267" r:id="rId11"/>
    <p:sldId id="268" r:id="rId12"/>
    <p:sldId id="269" r:id="rId13"/>
    <p:sldId id="266" r:id="rId14"/>
    <p:sldId id="273" r:id="rId15"/>
    <p:sldId id="274" r:id="rId16"/>
    <p:sldId id="275" r:id="rId17"/>
    <p:sldId id="276" r:id="rId18"/>
    <p:sldId id="282" r:id="rId19"/>
    <p:sldId id="277" r:id="rId20"/>
    <p:sldId id="283" r:id="rId21"/>
    <p:sldId id="278" r:id="rId22"/>
    <p:sldId id="279" r:id="rId23"/>
    <p:sldId id="271" r:id="rId24"/>
    <p:sldId id="272" r:id="rId25"/>
    <p:sldId id="259" r:id="rId26"/>
    <p:sldId id="262"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28"/>
  </p:normalViewPr>
  <p:slideViewPr>
    <p:cSldViewPr snapToGrid="0">
      <p:cViewPr varScale="1">
        <p:scale>
          <a:sx n="153" d="100"/>
          <a:sy n="153" d="100"/>
        </p:scale>
        <p:origin x="344" y="17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9115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8191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8482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03429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1204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9639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8413428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99403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775453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140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475741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068869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278003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299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427043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002047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30786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24541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81854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98545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3727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9449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54898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90fabd8f5d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90fabd8f5d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64500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gptzero.me/"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openai.com/blog/new-ai-classifier-for-indicating-ai-written-text" TargetMode="External"/><Relationship Id="rId5" Type="http://schemas.openxmlformats.org/officeDocument/2006/relationships/hyperlink" Target="https://zerogpt.cc/" TargetMode="External"/><Relationship Id="rId4" Type="http://schemas.openxmlformats.org/officeDocument/2006/relationships/hyperlink" Target="https://www.zerogpt.co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gptzero.me/"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hyperlink" Target="https://www.zerogpt.com/" TargetMode="External"/><Relationship Id="rId7"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https://zerogpt.cc/"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hyperlink" Target="https://openai.com/blog/new-ai-classifier-for-indicating-ai-written-text"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doi.org/10.1007/s10805-023-09492-6"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thewalrus.ca/ai-poetry/" TargetMode="External"/><Relationship Id="rId5" Type="http://schemas.openxmlformats.org/officeDocument/2006/relationships/hyperlink" Target="https://doi.org/10.1609/aaai.v37i11.26501" TargetMode="External"/><Relationship Id="rId4" Type="http://schemas.openxmlformats.org/officeDocument/2006/relationships/hyperlink" Target="https://doi.org/10.18653/v1/2020.emnlp-demos.25"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thewalrus.ca/ai-poetry/"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www.mantellini.it/2023/05/10/chatgpt-e-ligabue/"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centrenationaldulivre.fr/actualites/retour-sur-la-table-ronde-ecrire-a-l-ere-de-l-intelligence-artificielle" TargetMode="External"/><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hyperlink" Target="https://www.dinamopress.it/news/technic-and-magic-animismo-di-piattaforma-e-svolta-linguistica-2-0-seconda-parte/"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s://centrenationaldulivre.fr/actualites/retour-sur-la-table-ronde-ecrire-a-l-ere-de-l-intelligence-artificielle"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amazon.it/ChatGPT-writes-Novel-Secret-Japanese-ebook/dp/B0C2Y9MCKQ/"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hyperlink" Target="https://openart.ai/promptbook" TargetMode="External"/><Relationship Id="rId3" Type="http://schemas.openxmlformats.org/officeDocument/2006/relationships/hyperlink" Target="https://doi.org/10.1007/s00146-023-01752-8" TargetMode="External"/><Relationship Id="rId7" Type="http://schemas.openxmlformats.org/officeDocument/2006/relationships/hyperlink" Target="https://openprompt.co/"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www.promptingguide.ai/it/readings" TargetMode="External"/><Relationship Id="rId5" Type="http://schemas.openxmlformats.org/officeDocument/2006/relationships/hyperlink" Target="https://www.promptingguide.ai/it" TargetMode="External"/><Relationship Id="rId4" Type="http://schemas.openxmlformats.org/officeDocument/2006/relationships/hyperlink" Target="https://help.openai.com/en/articles/6654000-best-practices-for-prompt-engineering-with-openai-api"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ontentatscale.ai/ai-prompt-library/category/writing"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hyperlink" Target="https://www.almostanauthor.com/6-useful-chatgpt-prompts-for-fiction-writers/" TargetMode="External"/><Relationship Id="rId5" Type="http://schemas.openxmlformats.org/officeDocument/2006/relationships/hyperlink" Target="https://www.greataiprompts.com/chat-gpt/chat-gpt-prompts-for-writers/" TargetMode="External"/><Relationship Id="rId4" Type="http://schemas.openxmlformats.org/officeDocument/2006/relationships/hyperlink" Target="http://www.reddit.com/r/ChatGPTPromptGenius/comments/16fszhm/chatgpt_prompts_to_help_you_write_your_next_book/"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536300" y="3000375"/>
            <a:ext cx="8161800" cy="9186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endParaRPr sz="2500" dirty="0"/>
          </a:p>
          <a:p>
            <a:pPr marL="0" lvl="0" indent="0" algn="l" rtl="0">
              <a:spcBef>
                <a:spcPts val="0"/>
              </a:spcBef>
              <a:spcAft>
                <a:spcPts val="0"/>
              </a:spcAft>
              <a:buNone/>
            </a:pPr>
            <a:r>
              <a:rPr lang="it-IT" sz="2800" dirty="0">
                <a:latin typeface="+mj-lt"/>
                <a:cs typeface="Courier New" panose="02070309020205020404" pitchFamily="49" charset="0"/>
              </a:rPr>
              <a:t>come (si) scrive (con) </a:t>
            </a:r>
            <a:r>
              <a:rPr lang="it-IT" sz="2800" dirty="0" err="1">
                <a:latin typeface="+mj-lt"/>
                <a:cs typeface="Courier New" panose="02070309020205020404" pitchFamily="49" charset="0"/>
              </a:rPr>
              <a:t>chatGPT</a:t>
            </a:r>
            <a:endParaRPr sz="2500" dirty="0">
              <a:latin typeface="+mj-lt"/>
            </a:endParaRPr>
          </a:p>
        </p:txBody>
      </p:sp>
      <p:sp>
        <p:nvSpPr>
          <p:cNvPr id="55" name="Google Shape;55;p13"/>
          <p:cNvSpPr txBox="1">
            <a:spLocks noGrp="1"/>
          </p:cNvSpPr>
          <p:nvPr>
            <p:ph type="subTitle" idx="1"/>
          </p:nvPr>
        </p:nvSpPr>
        <p:spPr>
          <a:xfrm>
            <a:off x="536449" y="3918975"/>
            <a:ext cx="8161800" cy="7926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it" dirty="0"/>
              <a:t>Maurizio Lana</a:t>
            </a:r>
            <a:endParaRPr dirty="0"/>
          </a:p>
        </p:txBody>
      </p:sp>
      <p:pic>
        <p:nvPicPr>
          <p:cNvPr id="56" name="Google Shape;56;p13"/>
          <p:cNvPicPr preferRelativeResize="0"/>
          <p:nvPr/>
        </p:nvPicPr>
        <p:blipFill>
          <a:blip r:embed="rId3">
            <a:alphaModFix/>
          </a:blip>
          <a:stretch>
            <a:fillRect/>
          </a:stretch>
        </p:blipFill>
        <p:spPr>
          <a:xfrm>
            <a:off x="690562" y="232745"/>
            <a:ext cx="7762875" cy="30003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699" y="445025"/>
            <a:ext cx="8732547" cy="572700"/>
          </a:xfrm>
          <a:prstGeom prst="rect">
            <a:avLst/>
          </a:prstGeom>
        </p:spPr>
        <p:txBody>
          <a:bodyPr spcFirstLastPara="1" wrap="square" lIns="91425" tIns="91425" rIns="91425" bIns="91425" anchor="t" anchorCtr="0">
            <a:normAutofit fontScale="90000"/>
          </a:bodyPr>
          <a:lstStyle/>
          <a:p>
            <a:r>
              <a:rPr lang="it-IT" b="1" u="sng" dirty="0">
                <a:solidFill>
                  <a:srgbClr val="FF0000"/>
                </a:solidFill>
              </a:rPr>
              <a:t>[chi è l’autore di </a:t>
            </a:r>
            <a:r>
              <a:rPr lang="it-IT" b="1" u="sng" dirty="0">
                <a:solidFill>
                  <a:srgbClr val="FF0000"/>
                </a:solidFill>
                <a:latin typeface="+mj-lt"/>
              </a:rPr>
              <a:t>«</a:t>
            </a:r>
            <a:r>
              <a:rPr lang="it-IT" b="1" i="0" u="sng" strike="noStrike" dirty="0">
                <a:solidFill>
                  <a:srgbClr val="FF0000"/>
                </a:solidFill>
                <a:effectLst/>
                <a:latin typeface="+mj-lt"/>
              </a:rPr>
              <a:t>The </a:t>
            </a:r>
            <a:r>
              <a:rPr lang="it-IT" b="1" i="0" u="sng" strike="noStrike" dirty="0" err="1">
                <a:solidFill>
                  <a:srgbClr val="FF0000"/>
                </a:solidFill>
                <a:effectLst/>
                <a:latin typeface="+mj-lt"/>
              </a:rPr>
              <a:t>Unrequited</a:t>
            </a:r>
            <a:r>
              <a:rPr lang="it-IT" b="1" i="0" u="sng" strike="noStrike" dirty="0">
                <a:solidFill>
                  <a:srgbClr val="FF0000"/>
                </a:solidFill>
                <a:effectLst/>
                <a:latin typeface="+mj-lt"/>
              </a:rPr>
              <a:t> Quantum of Love»</a:t>
            </a:r>
            <a:r>
              <a:rPr lang="it-IT" b="1" u="sng" dirty="0">
                <a:solidFill>
                  <a:srgbClr val="FF0000"/>
                </a:solidFill>
              </a:rPr>
              <a:t>? 5]</a:t>
            </a:r>
            <a:endParaRPr b="1" u="sng" dirty="0">
              <a:solidFill>
                <a:srgbClr val="FF0000"/>
              </a:solidFill>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it-IT" dirty="0" err="1"/>
              <a:t>chatGPT</a:t>
            </a:r>
            <a:r>
              <a:rPr lang="it-IT" dirty="0"/>
              <a:t> o Maurizio Lana?</a:t>
            </a:r>
          </a:p>
          <a:p>
            <a:pPr marL="0" lvl="0" indent="0" algn="l" rtl="0">
              <a:spcBef>
                <a:spcPts val="0"/>
              </a:spcBef>
              <a:spcAft>
                <a:spcPts val="1200"/>
              </a:spcAft>
              <a:buNone/>
            </a:pPr>
            <a:r>
              <a:rPr lang="it-IT" dirty="0" err="1"/>
              <a:t>chatGPT</a:t>
            </a:r>
            <a:r>
              <a:rPr lang="it-IT" dirty="0"/>
              <a:t> avrebbe scritto senza Maurizio Lana?</a:t>
            </a:r>
          </a:p>
          <a:p>
            <a:pPr marL="0" lvl="0" indent="0" algn="l" rtl="0">
              <a:spcBef>
                <a:spcPts val="0"/>
              </a:spcBef>
              <a:spcAft>
                <a:spcPts val="1200"/>
              </a:spcAft>
              <a:buNone/>
            </a:pPr>
            <a:r>
              <a:rPr lang="it-IT" dirty="0"/>
              <a:t>c’è (e se sì dove si pone) un confine tra l’uso di</a:t>
            </a:r>
          </a:p>
          <a:p>
            <a:pPr marL="285750" indent="-285750">
              <a:spcAft>
                <a:spcPts val="1200"/>
              </a:spcAft>
            </a:pPr>
            <a:r>
              <a:rPr lang="it-IT" dirty="0"/>
              <a:t> risorse digitali che non producono testo direttamente</a:t>
            </a:r>
            <a:br>
              <a:rPr lang="it-IT" dirty="0"/>
            </a:br>
            <a:r>
              <a:rPr lang="it-IT" dirty="0"/>
              <a:t>      </a:t>
            </a:r>
            <a:r>
              <a:rPr lang="it-IT" sz="1400" dirty="0"/>
              <a:t>(ma io oggi non sarei più capace di scrivere senza avere Zotero a disposizione) </a:t>
            </a:r>
          </a:p>
          <a:p>
            <a:pPr marL="285750" indent="-285750">
              <a:spcAft>
                <a:spcPts val="1200"/>
              </a:spcAft>
            </a:pPr>
            <a:r>
              <a:rPr lang="it-IT" sz="1800" dirty="0"/>
              <a:t>e risorse digitali che producono testo </a:t>
            </a:r>
            <a:endParaRPr sz="1800" dirty="0"/>
          </a:p>
        </p:txBody>
      </p:sp>
    </p:spTree>
    <p:extLst>
      <p:ext uri="{BB962C8B-B14F-4D97-AF65-F5344CB8AC3E}">
        <p14:creationId xmlns:p14="http://schemas.microsoft.com/office/powerpoint/2010/main" val="26802065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dirty="0"/>
              <a:t>una storia a puntate</a:t>
            </a:r>
            <a:endParaRPr dirty="0"/>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indent="0">
              <a:spcAft>
                <a:spcPts val="1200"/>
              </a:spcAft>
              <a:buNone/>
            </a:pPr>
            <a:r>
              <a:rPr lang="it-IT" dirty="0">
                <a:solidFill>
                  <a:srgbClr val="343541"/>
                </a:solidFill>
                <a:latin typeface="Söhne"/>
              </a:rPr>
              <a:t>il prompt può essere iterativo, posso ad esempio aggiungere:</a:t>
            </a:r>
            <a:endParaRPr lang="it-IT" dirty="0"/>
          </a:p>
          <a:p>
            <a:pPr marL="0" lvl="0" indent="0" algn="l" rtl="0">
              <a:spcBef>
                <a:spcPts val="0"/>
              </a:spcBef>
              <a:spcAft>
                <a:spcPts val="1200"/>
              </a:spcAft>
              <a:buNone/>
            </a:pPr>
            <a:r>
              <a:rPr lang="it-IT" b="0" i="0" u="none" strike="noStrike" dirty="0" err="1">
                <a:solidFill>
                  <a:srgbClr val="343541"/>
                </a:solidFill>
                <a:effectLst/>
                <a:latin typeface="Courier New" panose="02070309020205020404" pitchFamily="49" charset="0"/>
                <a:cs typeface="Courier New" panose="02070309020205020404" pitchFamily="49" charset="0"/>
              </a:rPr>
              <a:t>please</a:t>
            </a:r>
            <a:r>
              <a:rPr lang="it-IT" b="0" i="0" u="none" strike="noStrike" dirty="0">
                <a:solidFill>
                  <a:srgbClr val="343541"/>
                </a:solidFill>
                <a:effectLst/>
                <a:latin typeface="Courier New" panose="02070309020205020404" pitchFamily="49" charset="0"/>
                <a:cs typeface="Courier New" panose="02070309020205020404" pitchFamily="49" charset="0"/>
              </a:rPr>
              <a:t> continue the plot by </a:t>
            </a:r>
            <a:r>
              <a:rPr lang="it-IT" b="0" i="0" u="none" strike="noStrike" dirty="0" err="1">
                <a:solidFill>
                  <a:srgbClr val="343541"/>
                </a:solidFill>
                <a:effectLst/>
                <a:latin typeface="Courier New" panose="02070309020205020404" pitchFamily="49" charset="0"/>
                <a:cs typeface="Courier New" panose="02070309020205020404" pitchFamily="49" charset="0"/>
              </a:rPr>
              <a:t>adding</a:t>
            </a:r>
            <a:r>
              <a:rPr lang="it-IT" b="0" i="0" u="none" strike="noStrike" dirty="0">
                <a:solidFill>
                  <a:srgbClr val="343541"/>
                </a:solidFill>
                <a:effectLst/>
                <a:latin typeface="Courier New" panose="02070309020205020404" pitchFamily="49" charset="0"/>
                <a:cs typeface="Courier New" panose="02070309020205020404" pitchFamily="49" charset="0"/>
              </a:rPr>
              <a:t> some </a:t>
            </a:r>
            <a:r>
              <a:rPr lang="it-IT" b="0" i="0" u="none" strike="noStrike" dirty="0" err="1">
                <a:solidFill>
                  <a:srgbClr val="343541"/>
                </a:solidFill>
                <a:effectLst/>
                <a:latin typeface="Courier New" panose="02070309020205020404" pitchFamily="49" charset="0"/>
                <a:cs typeface="Courier New" panose="02070309020205020404" pitchFamily="49" charset="0"/>
              </a:rPr>
              <a:t>awkward</a:t>
            </a:r>
            <a:r>
              <a:rPr lang="it-IT" b="0" i="0" u="none" strike="noStrike" dirty="0">
                <a:solidFill>
                  <a:srgbClr val="343541"/>
                </a:solidFill>
                <a:effectLst/>
                <a:latin typeface="Courier New" panose="02070309020205020404" pitchFamily="49" charset="0"/>
                <a:cs typeface="Courier New" panose="02070309020205020404" pitchFamily="49" charset="0"/>
              </a:rPr>
              <a:t> </a:t>
            </a:r>
            <a:r>
              <a:rPr lang="it-IT" b="0" i="0" u="none" strike="noStrike" dirty="0" err="1">
                <a:solidFill>
                  <a:srgbClr val="343541"/>
                </a:solidFill>
                <a:effectLst/>
                <a:latin typeface="Courier New" panose="02070309020205020404" pitchFamily="49" charset="0"/>
                <a:cs typeface="Courier New" panose="02070309020205020404" pitchFamily="49" charset="0"/>
              </a:rPr>
              <a:t>things</a:t>
            </a:r>
            <a:r>
              <a:rPr lang="it-IT" b="0" i="0" u="none" strike="noStrike" dirty="0">
                <a:solidFill>
                  <a:srgbClr val="343541"/>
                </a:solidFill>
                <a:effectLst/>
                <a:latin typeface="Courier New" panose="02070309020205020404" pitchFamily="49" charset="0"/>
                <a:cs typeface="Courier New" panose="02070309020205020404" pitchFamily="49" charset="0"/>
              </a:rPr>
              <a:t> </a:t>
            </a:r>
            <a:r>
              <a:rPr lang="it-IT" b="0" i="0" u="none" strike="noStrike" dirty="0" err="1">
                <a:solidFill>
                  <a:srgbClr val="343541"/>
                </a:solidFill>
                <a:effectLst/>
                <a:latin typeface="Courier New" panose="02070309020205020404" pitchFamily="49" charset="0"/>
                <a:cs typeface="Courier New" panose="02070309020205020404" pitchFamily="49" charset="0"/>
              </a:rPr>
              <a:t>which</a:t>
            </a:r>
            <a:r>
              <a:rPr lang="it-IT" b="0" i="0" u="none" strike="noStrike" dirty="0">
                <a:solidFill>
                  <a:srgbClr val="343541"/>
                </a:solidFill>
                <a:effectLst/>
                <a:latin typeface="Courier New" panose="02070309020205020404" pitchFamily="49" charset="0"/>
                <a:cs typeface="Courier New" panose="02070309020205020404" pitchFamily="49" charset="0"/>
              </a:rPr>
              <a:t> </a:t>
            </a:r>
            <a:r>
              <a:rPr lang="it-IT" b="0" i="0" u="none" strike="noStrike" dirty="0" err="1">
                <a:solidFill>
                  <a:srgbClr val="343541"/>
                </a:solidFill>
                <a:effectLst/>
                <a:latin typeface="Courier New" panose="02070309020205020404" pitchFamily="49" charset="0"/>
                <a:cs typeface="Courier New" panose="02070309020205020404" pitchFamily="49" charset="0"/>
              </a:rPr>
              <a:t>happen</a:t>
            </a:r>
            <a:r>
              <a:rPr lang="it-IT" b="0" i="0" u="none" strike="noStrike" dirty="0">
                <a:solidFill>
                  <a:srgbClr val="343541"/>
                </a:solidFill>
                <a:effectLst/>
                <a:latin typeface="Courier New" panose="02070309020205020404" pitchFamily="49" charset="0"/>
                <a:cs typeface="Courier New" panose="02070309020205020404" pitchFamily="49" charset="0"/>
              </a:rPr>
              <a:t> to Arthur </a:t>
            </a:r>
            <a:r>
              <a:rPr lang="it-IT" b="0" i="0" u="none" strike="noStrike" dirty="0" err="1">
                <a:solidFill>
                  <a:srgbClr val="343541"/>
                </a:solidFill>
                <a:effectLst/>
                <a:latin typeface="Courier New" panose="02070309020205020404" pitchFamily="49" charset="0"/>
                <a:cs typeface="Courier New" panose="02070309020205020404" pitchFamily="49" charset="0"/>
              </a:rPr>
              <a:t>while</a:t>
            </a:r>
            <a:r>
              <a:rPr lang="it-IT" b="0" i="0" u="none" strike="noStrike" dirty="0">
                <a:solidFill>
                  <a:srgbClr val="343541"/>
                </a:solidFill>
                <a:effectLst/>
                <a:latin typeface="Courier New" panose="02070309020205020404" pitchFamily="49" charset="0"/>
                <a:cs typeface="Courier New" panose="02070309020205020404" pitchFamily="49" charset="0"/>
              </a:rPr>
              <a:t> </a:t>
            </a:r>
            <a:r>
              <a:rPr lang="it-IT" b="0" i="0" u="none" strike="noStrike" dirty="0" err="1">
                <a:solidFill>
                  <a:srgbClr val="343541"/>
                </a:solidFill>
                <a:effectLst/>
                <a:latin typeface="Courier New" panose="02070309020205020404" pitchFamily="49" charset="0"/>
                <a:cs typeface="Courier New" panose="02070309020205020404" pitchFamily="49" charset="0"/>
              </a:rPr>
              <a:t>trying</a:t>
            </a:r>
            <a:r>
              <a:rPr lang="it-IT" b="0" i="0" u="none" strike="noStrike" dirty="0">
                <a:solidFill>
                  <a:srgbClr val="343541"/>
                </a:solidFill>
                <a:effectLst/>
                <a:latin typeface="Courier New" panose="02070309020205020404" pitchFamily="49" charset="0"/>
                <a:cs typeface="Courier New" panose="02070309020205020404" pitchFamily="49" charset="0"/>
              </a:rPr>
              <a:t> to </a:t>
            </a:r>
            <a:r>
              <a:rPr lang="it-IT" b="0" i="0" u="none" strike="noStrike" dirty="0" err="1">
                <a:solidFill>
                  <a:srgbClr val="343541"/>
                </a:solidFill>
                <a:effectLst/>
                <a:latin typeface="Courier New" panose="02070309020205020404" pitchFamily="49" charset="0"/>
                <a:cs typeface="Courier New" panose="02070309020205020404" pitchFamily="49" charset="0"/>
              </a:rPr>
              <a:t>meet</a:t>
            </a:r>
            <a:r>
              <a:rPr lang="it-IT" b="0" i="0" u="none" strike="noStrike" dirty="0">
                <a:solidFill>
                  <a:srgbClr val="343541"/>
                </a:solidFill>
                <a:effectLst/>
                <a:latin typeface="Courier New" panose="02070309020205020404" pitchFamily="49" charset="0"/>
                <a:cs typeface="Courier New" panose="02070309020205020404" pitchFamily="49" charset="0"/>
              </a:rPr>
              <a:t> </a:t>
            </a:r>
            <a:r>
              <a:rPr lang="it-IT" dirty="0">
                <a:solidFill>
                  <a:srgbClr val="343541"/>
                </a:solidFill>
                <a:latin typeface="Courier New" panose="02070309020205020404" pitchFamily="49" charset="0"/>
                <a:cs typeface="Courier New" panose="02070309020205020404" pitchFamily="49" charset="0"/>
              </a:rPr>
              <a:t>Emily</a:t>
            </a:r>
            <a:endParaRPr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6101283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dirty="0">
                <a:solidFill>
                  <a:srgbClr val="374151"/>
                </a:solidFill>
                <a:latin typeface="+mj-lt"/>
              </a:rPr>
              <a:t>«</a:t>
            </a:r>
            <a:r>
              <a:rPr lang="it-IT" b="0" i="0" u="none" strike="noStrike" dirty="0">
                <a:solidFill>
                  <a:srgbClr val="374151"/>
                </a:solidFill>
                <a:effectLst/>
                <a:latin typeface="+mj-lt"/>
              </a:rPr>
              <a:t>The </a:t>
            </a:r>
            <a:r>
              <a:rPr lang="it-IT" b="0" i="0" u="none" strike="noStrike" dirty="0" err="1">
                <a:solidFill>
                  <a:srgbClr val="374151"/>
                </a:solidFill>
                <a:effectLst/>
                <a:latin typeface="+mj-lt"/>
              </a:rPr>
              <a:t>Unrequited</a:t>
            </a:r>
            <a:r>
              <a:rPr lang="it-IT" b="0" i="0" u="none" strike="noStrike" dirty="0">
                <a:solidFill>
                  <a:srgbClr val="374151"/>
                </a:solidFill>
                <a:effectLst/>
                <a:latin typeface="+mj-lt"/>
              </a:rPr>
              <a:t> Quantum of Love», continuazione</a:t>
            </a:r>
            <a:endParaRPr dirty="0">
              <a:latin typeface="+mj-lt"/>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10000"/>
          </a:bodyPr>
          <a:lstStyle/>
          <a:p>
            <a:pPr marL="114300" indent="0" algn="l">
              <a:buNone/>
            </a:pPr>
            <a:r>
              <a:rPr lang="en-US" b="0" i="0" u="none" strike="noStrike" dirty="0">
                <a:solidFill>
                  <a:srgbClr val="374151"/>
                </a:solidFill>
                <a:effectLst/>
                <a:latin typeface="+mn-lt"/>
              </a:rPr>
              <a:t>Weeks after the conference, Arthur couldn't shake the memories of his quantum misadventures. He realized that he had to confront the elephant in the room: his unrequited love for Emily. So, he decided to take matters into his own hands and arrange a chance encounter with her back in Stanford. He figured that a change of scenery might improve his luck.</a:t>
            </a:r>
          </a:p>
          <a:p>
            <a:pPr marL="114300" indent="0" algn="l">
              <a:buNone/>
            </a:pPr>
            <a:r>
              <a:rPr lang="en-US" b="0" i="0" u="none" strike="noStrike" dirty="0">
                <a:solidFill>
                  <a:srgbClr val="374151"/>
                </a:solidFill>
                <a:effectLst/>
                <a:latin typeface="+mn-lt"/>
              </a:rPr>
              <a:t>He knew that Emily was giving a guest lecture at his university. This was his opportunity to show her that he was more than just the sum of his awkward moments. Arthur meticulously planned his appearance, making sure to be seated front and center at the lecture hall.</a:t>
            </a:r>
          </a:p>
          <a:p>
            <a:pPr marL="114300" indent="0" algn="l">
              <a:buNone/>
            </a:pPr>
            <a:r>
              <a:rPr lang="en-US" b="0" i="0" u="none" strike="noStrike" dirty="0">
                <a:solidFill>
                  <a:srgbClr val="374151"/>
                </a:solidFill>
                <a:effectLst/>
                <a:latin typeface="+mn-lt"/>
              </a:rPr>
              <a:t>As Emily began her presentation, he tried to appear attentive and enthusiastic, nodding in agreement and taking diligent notes. However, during a particularly challenging part of her talk, his mind wandered, and he started daydreaming about parallel universes where he was a smooth-talking ladies' man.</a:t>
            </a:r>
          </a:p>
          <a:p>
            <a:pPr marL="114300" indent="0" algn="l">
              <a:buNone/>
            </a:pPr>
            <a:r>
              <a:rPr lang="en-US" dirty="0">
                <a:solidFill>
                  <a:srgbClr val="374151"/>
                </a:solidFill>
                <a:latin typeface="+mn-lt"/>
              </a:rPr>
              <a:t>…</a:t>
            </a:r>
            <a:endParaRPr lang="en-US" b="0" i="0" u="none" strike="noStrike" dirty="0">
              <a:solidFill>
                <a:srgbClr val="374151"/>
              </a:solidFill>
              <a:effectLst/>
              <a:latin typeface="+mn-lt"/>
            </a:endParaRPr>
          </a:p>
          <a:p>
            <a:pPr marL="0" lvl="0" indent="0" algn="l" rtl="0">
              <a:spcBef>
                <a:spcPts val="0"/>
              </a:spcBef>
              <a:spcAft>
                <a:spcPts val="1200"/>
              </a:spcAft>
              <a:buNone/>
            </a:pPr>
            <a:endParaRPr dirty="0">
              <a:latin typeface="+mn-lt"/>
            </a:endParaRPr>
          </a:p>
        </p:txBody>
      </p:sp>
    </p:spTree>
    <p:extLst>
      <p:ext uri="{BB962C8B-B14F-4D97-AF65-F5344CB8AC3E}">
        <p14:creationId xmlns:p14="http://schemas.microsoft.com/office/powerpoint/2010/main" val="2920633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b="1" dirty="0" err="1">
                <a:solidFill>
                  <a:srgbClr val="FF0000"/>
                </a:solidFill>
              </a:rPr>
              <a:t>chatGPT</a:t>
            </a:r>
            <a:r>
              <a:rPr lang="it-IT" b="1" dirty="0">
                <a:solidFill>
                  <a:srgbClr val="FF0000"/>
                </a:solidFill>
              </a:rPr>
              <a:t> </a:t>
            </a:r>
            <a:r>
              <a:rPr lang="it-IT" b="1" dirty="0" err="1">
                <a:solidFill>
                  <a:srgbClr val="FF0000"/>
                </a:solidFill>
              </a:rPr>
              <a:t>detection</a:t>
            </a:r>
            <a:r>
              <a:rPr lang="it-IT" b="1" dirty="0">
                <a:solidFill>
                  <a:srgbClr val="FF0000"/>
                </a:solidFill>
              </a:rPr>
              <a:t> – chi ha scritto? (6)</a:t>
            </a:r>
            <a:endParaRPr b="1" dirty="0">
              <a:solidFill>
                <a:srgbClr val="FF0000"/>
              </a:solidFill>
            </a:endParaRPr>
          </a:p>
        </p:txBody>
      </p:sp>
      <p:sp>
        <p:nvSpPr>
          <p:cNvPr id="62" name="Google Shape;62;p14"/>
          <p:cNvSpPr txBox="1">
            <a:spLocks noGrp="1"/>
          </p:cNvSpPr>
          <p:nvPr>
            <p:ph type="body" idx="1"/>
          </p:nvPr>
        </p:nvSpPr>
        <p:spPr>
          <a:xfrm>
            <a:off x="311700" y="1152475"/>
            <a:ext cx="8520600" cy="3868412"/>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it-IT" dirty="0">
                <a:latin typeface="+mn-lt"/>
              </a:rPr>
              <a:t>vari sistemi online (alcuni anche su PC) tentano di individuare se un testo è scritto da un sistema di Intelligenza Artificiale: </a:t>
            </a:r>
          </a:p>
          <a:p>
            <a:pPr marL="0" lvl="0" indent="0" algn="l" rtl="0">
              <a:spcBef>
                <a:spcPts val="0"/>
              </a:spcBef>
              <a:spcAft>
                <a:spcPts val="600"/>
              </a:spcAft>
              <a:buNone/>
            </a:pPr>
            <a:r>
              <a:rPr lang="it-IT" dirty="0" err="1">
                <a:latin typeface="+mn-lt"/>
              </a:rPr>
              <a:t>GPTZero</a:t>
            </a:r>
            <a:r>
              <a:rPr lang="it-IT" dirty="0">
                <a:latin typeface="+mn-lt"/>
              </a:rPr>
              <a:t> - More </a:t>
            </a:r>
            <a:r>
              <a:rPr lang="it-IT" dirty="0" err="1">
                <a:latin typeface="+mn-lt"/>
              </a:rPr>
              <a:t>than</a:t>
            </a:r>
            <a:r>
              <a:rPr lang="it-IT" dirty="0">
                <a:latin typeface="+mn-lt"/>
              </a:rPr>
              <a:t> an AI detector. </a:t>
            </a:r>
            <a:r>
              <a:rPr lang="it-IT" dirty="0" err="1">
                <a:latin typeface="+mn-lt"/>
              </a:rPr>
              <a:t>Preserve</a:t>
            </a:r>
            <a:r>
              <a:rPr lang="it-IT" dirty="0">
                <a:latin typeface="+mn-lt"/>
              </a:rPr>
              <a:t> </a:t>
            </a:r>
            <a:r>
              <a:rPr lang="it-IT" dirty="0" err="1">
                <a:latin typeface="+mn-lt"/>
              </a:rPr>
              <a:t>what's</a:t>
            </a:r>
            <a:r>
              <a:rPr lang="it-IT" dirty="0">
                <a:latin typeface="+mn-lt"/>
              </a:rPr>
              <a:t> human </a:t>
            </a:r>
            <a:r>
              <a:rPr lang="it-IT" dirty="0">
                <a:latin typeface="+mn-lt"/>
                <a:hlinkClick r:id="rId3"/>
              </a:rPr>
              <a:t>https://gptzero.me/</a:t>
            </a:r>
            <a:endParaRPr lang="it-IT" dirty="0">
              <a:latin typeface="+mn-lt"/>
            </a:endParaRPr>
          </a:p>
          <a:p>
            <a:pPr marL="0" lvl="0" indent="0" algn="l" rtl="0">
              <a:spcBef>
                <a:spcPts val="0"/>
              </a:spcBef>
              <a:spcAft>
                <a:spcPts val="600"/>
              </a:spcAft>
              <a:buNone/>
            </a:pPr>
            <a:r>
              <a:rPr lang="it-IT" dirty="0" err="1">
                <a:latin typeface="+mn-lt"/>
              </a:rPr>
              <a:t>ZeroGPT</a:t>
            </a:r>
            <a:r>
              <a:rPr lang="it-IT" dirty="0">
                <a:latin typeface="+mn-lt"/>
              </a:rPr>
              <a:t> - </a:t>
            </a:r>
            <a:r>
              <a:rPr lang="it-IT" dirty="0" err="1">
                <a:latin typeface="+mn-lt"/>
              </a:rPr>
              <a:t>Trusted</a:t>
            </a:r>
            <a:r>
              <a:rPr lang="it-IT" dirty="0">
                <a:latin typeface="+mn-lt"/>
              </a:rPr>
              <a:t> GPT-4, ChatGPT and AI Detector tool by </a:t>
            </a:r>
            <a:r>
              <a:rPr lang="it-IT" dirty="0" err="1">
                <a:latin typeface="+mn-lt"/>
              </a:rPr>
              <a:t>ZeroGPT</a:t>
            </a:r>
            <a:r>
              <a:rPr lang="it-IT" dirty="0">
                <a:latin typeface="+mn-lt"/>
              </a:rPr>
              <a:t> </a:t>
            </a:r>
            <a:r>
              <a:rPr lang="it-IT" dirty="0">
                <a:latin typeface="+mn-lt"/>
                <a:hlinkClick r:id="rId4"/>
              </a:rPr>
              <a:t>https://www.zerogpt.com/</a:t>
            </a:r>
            <a:r>
              <a:rPr lang="it-IT" dirty="0">
                <a:latin typeface="+mn-lt"/>
              </a:rPr>
              <a:t> </a:t>
            </a:r>
          </a:p>
          <a:p>
            <a:pPr marL="0" indent="0">
              <a:spcAft>
                <a:spcPts val="600"/>
              </a:spcAft>
              <a:buNone/>
            </a:pPr>
            <a:r>
              <a:rPr lang="it-IT" dirty="0">
                <a:latin typeface="+mn-lt"/>
              </a:rPr>
              <a:t>ZEROGPT.CC - GPT-4 &amp; ChatGPT AI Content Detector - </a:t>
            </a:r>
            <a:r>
              <a:rPr lang="it-IT" dirty="0" err="1">
                <a:latin typeface="+mn-lt"/>
              </a:rPr>
              <a:t>Detect</a:t>
            </a:r>
            <a:r>
              <a:rPr lang="it-IT" dirty="0">
                <a:latin typeface="+mn-lt"/>
              </a:rPr>
              <a:t> OpenAI Text </a:t>
            </a:r>
            <a:r>
              <a:rPr lang="it-IT" dirty="0">
                <a:latin typeface="+mn-lt"/>
                <a:hlinkClick r:id="rId5"/>
              </a:rPr>
              <a:t>https://zerogpt.cc/</a:t>
            </a:r>
            <a:r>
              <a:rPr lang="it-IT" dirty="0">
                <a:latin typeface="+mn-lt"/>
              </a:rPr>
              <a:t>  </a:t>
            </a:r>
            <a:endParaRPr lang="it-IT" b="1" dirty="0">
              <a:latin typeface="+mn-lt"/>
            </a:endParaRPr>
          </a:p>
          <a:p>
            <a:pPr marL="0" lvl="0" indent="0" algn="l" rtl="0">
              <a:spcBef>
                <a:spcPts val="0"/>
              </a:spcBef>
              <a:spcAft>
                <a:spcPts val="600"/>
              </a:spcAft>
              <a:buNone/>
            </a:pPr>
            <a:r>
              <a:rPr lang="it-IT" dirty="0">
                <a:latin typeface="+mn-lt"/>
              </a:rPr>
              <a:t>OpenAI - New AI </a:t>
            </a:r>
            <a:r>
              <a:rPr lang="it-IT" dirty="0" err="1">
                <a:latin typeface="+mn-lt"/>
              </a:rPr>
              <a:t>classifier</a:t>
            </a:r>
            <a:r>
              <a:rPr lang="it-IT" dirty="0">
                <a:latin typeface="+mn-lt"/>
              </a:rPr>
              <a:t> for </a:t>
            </a:r>
            <a:r>
              <a:rPr lang="it-IT" dirty="0" err="1">
                <a:latin typeface="+mn-lt"/>
              </a:rPr>
              <a:t>indicating</a:t>
            </a:r>
            <a:r>
              <a:rPr lang="it-IT" dirty="0">
                <a:latin typeface="+mn-lt"/>
              </a:rPr>
              <a:t> AI-</a:t>
            </a:r>
            <a:r>
              <a:rPr lang="it-IT" dirty="0" err="1">
                <a:latin typeface="+mn-lt"/>
              </a:rPr>
              <a:t>written</a:t>
            </a:r>
            <a:r>
              <a:rPr lang="it-IT" dirty="0">
                <a:latin typeface="+mn-lt"/>
              </a:rPr>
              <a:t> text </a:t>
            </a:r>
            <a:r>
              <a:rPr lang="it-IT" dirty="0">
                <a:latin typeface="+mn-lt"/>
                <a:hlinkClick r:id="rId6"/>
              </a:rPr>
              <a:t>https://openai.com/blog/new-ai-classifier-for-indicating-ai-written-text</a:t>
            </a:r>
            <a:r>
              <a:rPr lang="it-IT" dirty="0">
                <a:latin typeface="+mn-lt"/>
              </a:rPr>
              <a:t> </a:t>
            </a:r>
          </a:p>
          <a:p>
            <a:pPr marL="0" lvl="0" indent="0" algn="l" rtl="0">
              <a:spcBef>
                <a:spcPts val="0"/>
              </a:spcBef>
              <a:spcAft>
                <a:spcPts val="600"/>
              </a:spcAft>
              <a:buNone/>
            </a:pPr>
            <a:r>
              <a:rPr lang="it-IT" sz="1500" dirty="0">
                <a:latin typeface="+mn-lt"/>
              </a:rPr>
              <a:t>…</a:t>
            </a:r>
          </a:p>
        </p:txBody>
      </p:sp>
    </p:spTree>
    <p:extLst>
      <p:ext uri="{BB962C8B-B14F-4D97-AF65-F5344CB8AC3E}">
        <p14:creationId xmlns:p14="http://schemas.microsoft.com/office/powerpoint/2010/main" val="3961951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sz="2800" dirty="0" err="1"/>
              <a:t>GPTZero</a:t>
            </a:r>
            <a:r>
              <a:rPr lang="it-IT" sz="2800" dirty="0"/>
              <a:t> </a:t>
            </a:r>
            <a:r>
              <a:rPr lang="it-IT" sz="2800" dirty="0">
                <a:hlinkClick r:id="rId3"/>
              </a:rPr>
              <a:t>https://gptzero.me/</a:t>
            </a:r>
            <a:endParaRPr dirty="0"/>
          </a:p>
        </p:txBody>
      </p:sp>
      <p:sp>
        <p:nvSpPr>
          <p:cNvPr id="2" name="Google Shape;62;p14">
            <a:extLst>
              <a:ext uri="{FF2B5EF4-FFF2-40B4-BE49-F238E27FC236}">
                <a16:creationId xmlns:a16="http://schemas.microsoft.com/office/drawing/2014/main" id="{1BFE50FD-30D2-A07B-865E-9EC6B1328159}"/>
              </a:ext>
            </a:extLst>
          </p:cNvPr>
          <p:cNvSpPr txBox="1">
            <a:spLocks/>
          </p:cNvSpPr>
          <p:nvPr/>
        </p:nvSpPr>
        <p:spPr>
          <a:xfrm>
            <a:off x="4734071" y="1273762"/>
            <a:ext cx="4152236" cy="34164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spcAft>
                <a:spcPts val="1200"/>
              </a:spcAft>
              <a:buFont typeface="Arial"/>
              <a:buNone/>
            </a:pPr>
            <a:endParaRPr lang="it-IT" dirty="0"/>
          </a:p>
        </p:txBody>
      </p:sp>
      <p:pic>
        <p:nvPicPr>
          <p:cNvPr id="3" name="Immagine 2">
            <a:extLst>
              <a:ext uri="{FF2B5EF4-FFF2-40B4-BE49-F238E27FC236}">
                <a16:creationId xmlns:a16="http://schemas.microsoft.com/office/drawing/2014/main" id="{8E9EC011-33C3-E957-65CB-A6A9F1503DAC}"/>
              </a:ext>
            </a:extLst>
          </p:cNvPr>
          <p:cNvPicPr>
            <a:picLocks noChangeAspect="1"/>
          </p:cNvPicPr>
          <p:nvPr/>
        </p:nvPicPr>
        <p:blipFill>
          <a:blip r:embed="rId4"/>
          <a:stretch>
            <a:fillRect/>
          </a:stretch>
        </p:blipFill>
        <p:spPr>
          <a:xfrm>
            <a:off x="4680066" y="1143465"/>
            <a:ext cx="4463934" cy="4000035"/>
          </a:xfrm>
          <a:prstGeom prst="rect">
            <a:avLst/>
          </a:prstGeom>
        </p:spPr>
      </p:pic>
      <p:pic>
        <p:nvPicPr>
          <p:cNvPr id="4" name="Immagine 3">
            <a:extLst>
              <a:ext uri="{FF2B5EF4-FFF2-40B4-BE49-F238E27FC236}">
                <a16:creationId xmlns:a16="http://schemas.microsoft.com/office/drawing/2014/main" id="{8631357A-8881-D337-DC52-7FCEB128BAE0}"/>
              </a:ext>
            </a:extLst>
          </p:cNvPr>
          <p:cNvPicPr>
            <a:picLocks noChangeAspect="1"/>
          </p:cNvPicPr>
          <p:nvPr/>
        </p:nvPicPr>
        <p:blipFill>
          <a:blip r:embed="rId5"/>
          <a:stretch>
            <a:fillRect/>
          </a:stretch>
        </p:blipFill>
        <p:spPr>
          <a:xfrm>
            <a:off x="3122" y="1143465"/>
            <a:ext cx="4419251" cy="4000034"/>
          </a:xfrm>
          <a:prstGeom prst="rect">
            <a:avLst/>
          </a:prstGeom>
        </p:spPr>
      </p:pic>
      <p:sp>
        <p:nvSpPr>
          <p:cNvPr id="5" name="CasellaDiTesto 4">
            <a:extLst>
              <a:ext uri="{FF2B5EF4-FFF2-40B4-BE49-F238E27FC236}">
                <a16:creationId xmlns:a16="http://schemas.microsoft.com/office/drawing/2014/main" id="{FC5ACB73-B979-5980-8971-D516C9AD4763}"/>
              </a:ext>
            </a:extLst>
          </p:cNvPr>
          <p:cNvSpPr txBox="1"/>
          <p:nvPr/>
        </p:nvSpPr>
        <p:spPr>
          <a:xfrm>
            <a:off x="4680066" y="900836"/>
            <a:ext cx="1446414" cy="307777"/>
          </a:xfrm>
          <a:prstGeom prst="rect">
            <a:avLst/>
          </a:prstGeom>
          <a:noFill/>
        </p:spPr>
        <p:txBody>
          <a:bodyPr wrap="square" rtlCol="0">
            <a:spAutoFit/>
          </a:bodyPr>
          <a:lstStyle/>
          <a:p>
            <a:r>
              <a:rPr lang="it-IT" dirty="0"/>
              <a:t>Small world</a:t>
            </a:r>
          </a:p>
        </p:txBody>
      </p:sp>
      <p:sp>
        <p:nvSpPr>
          <p:cNvPr id="6" name="CasellaDiTesto 5">
            <a:extLst>
              <a:ext uri="{FF2B5EF4-FFF2-40B4-BE49-F238E27FC236}">
                <a16:creationId xmlns:a16="http://schemas.microsoft.com/office/drawing/2014/main" id="{0839DA70-EFB2-3A0D-41EC-1E86C5D96E54}"/>
              </a:ext>
            </a:extLst>
          </p:cNvPr>
          <p:cNvSpPr txBox="1"/>
          <p:nvPr/>
        </p:nvSpPr>
        <p:spPr>
          <a:xfrm>
            <a:off x="77585" y="926707"/>
            <a:ext cx="2657301" cy="307777"/>
          </a:xfrm>
          <a:prstGeom prst="rect">
            <a:avLst/>
          </a:prstGeom>
          <a:noFill/>
        </p:spPr>
        <p:txBody>
          <a:bodyPr wrap="square" rtlCol="0">
            <a:spAutoFit/>
          </a:bodyPr>
          <a:lstStyle/>
          <a:p>
            <a:r>
              <a:rPr lang="it-IT" dirty="0" err="1"/>
              <a:t>Unrequited</a:t>
            </a:r>
            <a:r>
              <a:rPr lang="it-IT" dirty="0"/>
              <a:t> quantum of love</a:t>
            </a:r>
          </a:p>
        </p:txBody>
      </p:sp>
    </p:spTree>
    <p:extLst>
      <p:ext uri="{BB962C8B-B14F-4D97-AF65-F5344CB8AC3E}">
        <p14:creationId xmlns:p14="http://schemas.microsoft.com/office/powerpoint/2010/main" val="850362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sz="2800" dirty="0" err="1"/>
              <a:t>ZeroGPT</a:t>
            </a:r>
            <a:r>
              <a:rPr lang="it-IT" sz="2800" dirty="0"/>
              <a:t> </a:t>
            </a:r>
            <a:r>
              <a:rPr lang="it-IT" sz="2800" dirty="0">
                <a:hlinkClick r:id="rId3"/>
              </a:rPr>
              <a:t>https://www.zerogpt.com/</a:t>
            </a:r>
            <a:r>
              <a:rPr lang="it-IT" sz="2800" dirty="0"/>
              <a:t> </a:t>
            </a:r>
            <a:br>
              <a:rPr lang="it-IT" sz="2800" dirty="0"/>
            </a:br>
            <a:endParaRPr dirty="0"/>
          </a:p>
        </p:txBody>
      </p:sp>
      <p:pic>
        <p:nvPicPr>
          <p:cNvPr id="2" name="Immagine 1">
            <a:extLst>
              <a:ext uri="{FF2B5EF4-FFF2-40B4-BE49-F238E27FC236}">
                <a16:creationId xmlns:a16="http://schemas.microsoft.com/office/drawing/2014/main" id="{117FAFF0-A525-1D22-5A82-BF9771BF9564}"/>
              </a:ext>
            </a:extLst>
          </p:cNvPr>
          <p:cNvPicPr>
            <a:picLocks noChangeAspect="1"/>
          </p:cNvPicPr>
          <p:nvPr/>
        </p:nvPicPr>
        <p:blipFill rotWithShape="1">
          <a:blip r:embed="rId4"/>
          <a:srcRect b="32400"/>
          <a:stretch/>
        </p:blipFill>
        <p:spPr>
          <a:xfrm>
            <a:off x="311700" y="1180407"/>
            <a:ext cx="3974863" cy="1571106"/>
          </a:xfrm>
          <a:prstGeom prst="rect">
            <a:avLst/>
          </a:prstGeom>
        </p:spPr>
      </p:pic>
      <p:pic>
        <p:nvPicPr>
          <p:cNvPr id="3" name="Immagine 2">
            <a:extLst>
              <a:ext uri="{FF2B5EF4-FFF2-40B4-BE49-F238E27FC236}">
                <a16:creationId xmlns:a16="http://schemas.microsoft.com/office/drawing/2014/main" id="{CC1BA591-A50A-AC52-ED3F-29BEE0634D4C}"/>
              </a:ext>
            </a:extLst>
          </p:cNvPr>
          <p:cNvPicPr>
            <a:picLocks noChangeAspect="1"/>
          </p:cNvPicPr>
          <p:nvPr/>
        </p:nvPicPr>
        <p:blipFill>
          <a:blip r:embed="rId5"/>
          <a:stretch>
            <a:fillRect/>
          </a:stretch>
        </p:blipFill>
        <p:spPr>
          <a:xfrm>
            <a:off x="381539" y="2751513"/>
            <a:ext cx="3685555" cy="2324100"/>
          </a:xfrm>
          <a:prstGeom prst="rect">
            <a:avLst/>
          </a:prstGeom>
        </p:spPr>
      </p:pic>
      <p:pic>
        <p:nvPicPr>
          <p:cNvPr id="4" name="Immagine 3">
            <a:extLst>
              <a:ext uri="{FF2B5EF4-FFF2-40B4-BE49-F238E27FC236}">
                <a16:creationId xmlns:a16="http://schemas.microsoft.com/office/drawing/2014/main" id="{4D1DF26C-03B3-6AA3-2407-CCA2F1CA6713}"/>
              </a:ext>
            </a:extLst>
          </p:cNvPr>
          <p:cNvPicPr>
            <a:picLocks noChangeAspect="1"/>
          </p:cNvPicPr>
          <p:nvPr/>
        </p:nvPicPr>
        <p:blipFill>
          <a:blip r:embed="rId6"/>
          <a:stretch>
            <a:fillRect/>
          </a:stretch>
        </p:blipFill>
        <p:spPr>
          <a:xfrm>
            <a:off x="4662090" y="2662850"/>
            <a:ext cx="3968714" cy="2435514"/>
          </a:xfrm>
          <a:prstGeom prst="rect">
            <a:avLst/>
          </a:prstGeom>
        </p:spPr>
      </p:pic>
      <p:pic>
        <p:nvPicPr>
          <p:cNvPr id="5" name="Immagine 4">
            <a:extLst>
              <a:ext uri="{FF2B5EF4-FFF2-40B4-BE49-F238E27FC236}">
                <a16:creationId xmlns:a16="http://schemas.microsoft.com/office/drawing/2014/main" id="{997B6123-F6A6-774B-F454-511000D60327}"/>
              </a:ext>
            </a:extLst>
          </p:cNvPr>
          <p:cNvPicPr>
            <a:picLocks noChangeAspect="1"/>
          </p:cNvPicPr>
          <p:nvPr/>
        </p:nvPicPr>
        <p:blipFill>
          <a:blip r:embed="rId7"/>
          <a:stretch>
            <a:fillRect/>
          </a:stretch>
        </p:blipFill>
        <p:spPr>
          <a:xfrm>
            <a:off x="4662090" y="1180407"/>
            <a:ext cx="4326300" cy="1898765"/>
          </a:xfrm>
          <a:prstGeom prst="rect">
            <a:avLst/>
          </a:prstGeom>
        </p:spPr>
      </p:pic>
      <p:sp>
        <p:nvSpPr>
          <p:cNvPr id="6" name="CasellaDiTesto 5">
            <a:extLst>
              <a:ext uri="{FF2B5EF4-FFF2-40B4-BE49-F238E27FC236}">
                <a16:creationId xmlns:a16="http://schemas.microsoft.com/office/drawing/2014/main" id="{4B145B87-4F71-DA4D-35B1-5DA4BBEDC68B}"/>
              </a:ext>
            </a:extLst>
          </p:cNvPr>
          <p:cNvSpPr txBox="1"/>
          <p:nvPr/>
        </p:nvSpPr>
        <p:spPr>
          <a:xfrm>
            <a:off x="311700" y="945178"/>
            <a:ext cx="2657301" cy="307777"/>
          </a:xfrm>
          <a:prstGeom prst="rect">
            <a:avLst/>
          </a:prstGeom>
          <a:noFill/>
        </p:spPr>
        <p:txBody>
          <a:bodyPr wrap="square" rtlCol="0">
            <a:spAutoFit/>
          </a:bodyPr>
          <a:lstStyle/>
          <a:p>
            <a:r>
              <a:rPr lang="it-IT" dirty="0" err="1"/>
              <a:t>Unrequited</a:t>
            </a:r>
            <a:r>
              <a:rPr lang="it-IT" dirty="0"/>
              <a:t> quantum of love</a:t>
            </a:r>
          </a:p>
        </p:txBody>
      </p:sp>
      <p:sp>
        <p:nvSpPr>
          <p:cNvPr id="7" name="CasellaDiTesto 6">
            <a:extLst>
              <a:ext uri="{FF2B5EF4-FFF2-40B4-BE49-F238E27FC236}">
                <a16:creationId xmlns:a16="http://schemas.microsoft.com/office/drawing/2014/main" id="{E55A2491-C4ED-4168-8FFD-6880C9A6B169}"/>
              </a:ext>
            </a:extLst>
          </p:cNvPr>
          <p:cNvSpPr txBox="1"/>
          <p:nvPr/>
        </p:nvSpPr>
        <p:spPr>
          <a:xfrm>
            <a:off x="4680066" y="900836"/>
            <a:ext cx="1446414" cy="307777"/>
          </a:xfrm>
          <a:prstGeom prst="rect">
            <a:avLst/>
          </a:prstGeom>
          <a:noFill/>
        </p:spPr>
        <p:txBody>
          <a:bodyPr wrap="square" rtlCol="0">
            <a:spAutoFit/>
          </a:bodyPr>
          <a:lstStyle/>
          <a:p>
            <a:r>
              <a:rPr lang="it-IT" dirty="0"/>
              <a:t>Small world</a:t>
            </a:r>
          </a:p>
        </p:txBody>
      </p:sp>
    </p:spTree>
    <p:extLst>
      <p:ext uri="{BB962C8B-B14F-4D97-AF65-F5344CB8AC3E}">
        <p14:creationId xmlns:p14="http://schemas.microsoft.com/office/powerpoint/2010/main" val="3556252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sz="2800" dirty="0"/>
              <a:t>ZEROGPT.CC </a:t>
            </a:r>
            <a:r>
              <a:rPr lang="it-IT" sz="2800" dirty="0">
                <a:hlinkClick r:id="rId3"/>
              </a:rPr>
              <a:t>https://zerogpt.cc/</a:t>
            </a:r>
            <a:r>
              <a:rPr lang="it-IT" sz="2800" dirty="0"/>
              <a:t>  </a:t>
            </a:r>
            <a:br>
              <a:rPr lang="it-IT" sz="2800" b="1" dirty="0"/>
            </a:br>
            <a:endParaRPr dirty="0"/>
          </a:p>
        </p:txBody>
      </p:sp>
      <p:pic>
        <p:nvPicPr>
          <p:cNvPr id="2" name="Immagine 1">
            <a:extLst>
              <a:ext uri="{FF2B5EF4-FFF2-40B4-BE49-F238E27FC236}">
                <a16:creationId xmlns:a16="http://schemas.microsoft.com/office/drawing/2014/main" id="{3DC40758-9F88-7CB8-4026-C7A9F6606741}"/>
              </a:ext>
            </a:extLst>
          </p:cNvPr>
          <p:cNvPicPr>
            <a:picLocks noChangeAspect="1"/>
          </p:cNvPicPr>
          <p:nvPr/>
        </p:nvPicPr>
        <p:blipFill>
          <a:blip r:embed="rId4"/>
          <a:stretch>
            <a:fillRect/>
          </a:stretch>
        </p:blipFill>
        <p:spPr>
          <a:xfrm>
            <a:off x="4601356" y="1970116"/>
            <a:ext cx="4484197" cy="3131820"/>
          </a:xfrm>
          <a:prstGeom prst="rect">
            <a:avLst/>
          </a:prstGeom>
        </p:spPr>
      </p:pic>
      <p:pic>
        <p:nvPicPr>
          <p:cNvPr id="3" name="Immagine 2">
            <a:extLst>
              <a:ext uri="{FF2B5EF4-FFF2-40B4-BE49-F238E27FC236}">
                <a16:creationId xmlns:a16="http://schemas.microsoft.com/office/drawing/2014/main" id="{DBF69DF8-3944-85B8-E7CA-F42D8BFD7264}"/>
              </a:ext>
            </a:extLst>
          </p:cNvPr>
          <p:cNvPicPr>
            <a:picLocks noChangeAspect="1"/>
          </p:cNvPicPr>
          <p:nvPr/>
        </p:nvPicPr>
        <p:blipFill>
          <a:blip r:embed="rId5"/>
          <a:stretch>
            <a:fillRect/>
          </a:stretch>
        </p:blipFill>
        <p:spPr>
          <a:xfrm>
            <a:off x="0" y="2011678"/>
            <a:ext cx="4506450" cy="3131821"/>
          </a:xfrm>
          <a:prstGeom prst="rect">
            <a:avLst/>
          </a:prstGeom>
        </p:spPr>
      </p:pic>
      <p:sp>
        <p:nvSpPr>
          <p:cNvPr id="4" name="Freccia sinistra 3">
            <a:extLst>
              <a:ext uri="{FF2B5EF4-FFF2-40B4-BE49-F238E27FC236}">
                <a16:creationId xmlns:a16="http://schemas.microsoft.com/office/drawing/2014/main" id="{4D1BC765-27B3-13AD-6411-FC1B328C870E}"/>
              </a:ext>
            </a:extLst>
          </p:cNvPr>
          <p:cNvSpPr/>
          <p:nvPr/>
        </p:nvSpPr>
        <p:spPr>
          <a:xfrm rot="19564791">
            <a:off x="3067396" y="3973484"/>
            <a:ext cx="1064029" cy="773083"/>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CasellaDiTesto 4">
            <a:extLst>
              <a:ext uri="{FF2B5EF4-FFF2-40B4-BE49-F238E27FC236}">
                <a16:creationId xmlns:a16="http://schemas.microsoft.com/office/drawing/2014/main" id="{9913B861-02D5-D2EF-4E92-0B48FC16499A}"/>
              </a:ext>
            </a:extLst>
          </p:cNvPr>
          <p:cNvSpPr txBox="1"/>
          <p:nvPr/>
        </p:nvSpPr>
        <p:spPr>
          <a:xfrm>
            <a:off x="432262" y="1206924"/>
            <a:ext cx="2657301" cy="307777"/>
          </a:xfrm>
          <a:prstGeom prst="rect">
            <a:avLst/>
          </a:prstGeom>
          <a:noFill/>
        </p:spPr>
        <p:txBody>
          <a:bodyPr wrap="square" rtlCol="0">
            <a:spAutoFit/>
          </a:bodyPr>
          <a:lstStyle/>
          <a:p>
            <a:r>
              <a:rPr lang="it-IT" dirty="0" err="1"/>
              <a:t>Unrequited</a:t>
            </a:r>
            <a:r>
              <a:rPr lang="it-IT" dirty="0"/>
              <a:t> quantum of love</a:t>
            </a:r>
          </a:p>
        </p:txBody>
      </p:sp>
      <p:sp>
        <p:nvSpPr>
          <p:cNvPr id="6" name="CasellaDiTesto 5">
            <a:extLst>
              <a:ext uri="{FF2B5EF4-FFF2-40B4-BE49-F238E27FC236}">
                <a16:creationId xmlns:a16="http://schemas.microsoft.com/office/drawing/2014/main" id="{AFE9F697-0F74-EF4C-BBD4-6559D9648BB4}"/>
              </a:ext>
            </a:extLst>
          </p:cNvPr>
          <p:cNvSpPr txBox="1"/>
          <p:nvPr/>
        </p:nvSpPr>
        <p:spPr>
          <a:xfrm>
            <a:off x="4979324" y="1206923"/>
            <a:ext cx="1446414" cy="307777"/>
          </a:xfrm>
          <a:prstGeom prst="rect">
            <a:avLst/>
          </a:prstGeom>
          <a:noFill/>
        </p:spPr>
        <p:txBody>
          <a:bodyPr wrap="square" rtlCol="0">
            <a:spAutoFit/>
          </a:bodyPr>
          <a:lstStyle/>
          <a:p>
            <a:r>
              <a:rPr lang="it-IT" dirty="0"/>
              <a:t>Small world</a:t>
            </a:r>
          </a:p>
        </p:txBody>
      </p:sp>
    </p:spTree>
    <p:extLst>
      <p:ext uri="{BB962C8B-B14F-4D97-AF65-F5344CB8AC3E}">
        <p14:creationId xmlns:p14="http://schemas.microsoft.com/office/powerpoint/2010/main" val="38537723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4"/>
            <a:ext cx="8520600" cy="976451"/>
          </a:xfrm>
          <a:prstGeom prst="rect">
            <a:avLst/>
          </a:prstGeom>
        </p:spPr>
        <p:txBody>
          <a:bodyPr spcFirstLastPara="1" wrap="square" lIns="91425" tIns="91425" rIns="91425" bIns="91425" anchor="t" anchorCtr="0">
            <a:normAutofit fontScale="90000"/>
          </a:bodyPr>
          <a:lstStyle/>
          <a:p>
            <a:r>
              <a:rPr lang="it-IT" sz="2800" dirty="0"/>
              <a:t>OpenAI </a:t>
            </a:r>
            <a:r>
              <a:rPr lang="it-IT" sz="2800" dirty="0">
                <a:hlinkClick r:id="rId3"/>
              </a:rPr>
              <a:t>https://openai.com/blog/new-ai-classifier-for-indicating-ai-written-text</a:t>
            </a:r>
            <a:r>
              <a:rPr lang="it-IT" sz="2800" dirty="0"/>
              <a:t> </a:t>
            </a:r>
            <a:br>
              <a:rPr lang="it-IT" sz="2800" dirty="0"/>
            </a:br>
            <a:endParaRPr dirty="0"/>
          </a:p>
        </p:txBody>
      </p:sp>
      <p:sp>
        <p:nvSpPr>
          <p:cNvPr id="62" name="Google Shape;62;p14"/>
          <p:cNvSpPr txBox="1">
            <a:spLocks noGrp="1"/>
          </p:cNvSpPr>
          <p:nvPr>
            <p:ph type="body" idx="1"/>
          </p:nvPr>
        </p:nvSpPr>
        <p:spPr>
          <a:xfrm>
            <a:off x="311700" y="1479664"/>
            <a:ext cx="8520600" cy="1878677"/>
          </a:xfrm>
          <a:prstGeom prst="rect">
            <a:avLst/>
          </a:prstGeom>
        </p:spPr>
        <p:txBody>
          <a:bodyPr spcFirstLastPara="1" wrap="square" lIns="91425" tIns="91425" rIns="91425" bIns="91425" anchor="t" anchorCtr="0">
            <a:normAutofit lnSpcReduction="10000"/>
          </a:bodyPr>
          <a:lstStyle/>
          <a:p>
            <a:pPr marL="0" indent="0">
              <a:spcAft>
                <a:spcPts val="1200"/>
              </a:spcAft>
              <a:buNone/>
            </a:pPr>
            <a:r>
              <a:rPr lang="en-US" i="1" dirty="0"/>
              <a:t>As of July 20, 2023, the AI classifier is no longer available due to its low rate of accuracy. We are working to incorporate feedback and are currently researching more effective provenance techniques for text, and have made a commitment to develop and deploy mechanisms that enable users to understand if audio or visual content is AI-generated.</a:t>
            </a:r>
            <a:endParaRPr lang="en-US" dirty="0"/>
          </a:p>
        </p:txBody>
      </p:sp>
    </p:spTree>
    <p:extLst>
      <p:ext uri="{BB962C8B-B14F-4D97-AF65-F5344CB8AC3E}">
        <p14:creationId xmlns:p14="http://schemas.microsoft.com/office/powerpoint/2010/main" val="13559528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4"/>
            <a:ext cx="8520600" cy="976451"/>
          </a:xfrm>
          <a:prstGeom prst="rect">
            <a:avLst/>
          </a:prstGeom>
        </p:spPr>
        <p:txBody>
          <a:bodyPr spcFirstLastPara="1" wrap="square" lIns="91425" tIns="91425" rIns="91425" bIns="91425" anchor="t" anchorCtr="0">
            <a:normAutofit/>
          </a:bodyPr>
          <a:lstStyle/>
          <a:p>
            <a:r>
              <a:rPr lang="it-IT" b="1" dirty="0">
                <a:solidFill>
                  <a:srgbClr val="FF0000"/>
                </a:solidFill>
              </a:rPr>
              <a:t>riconoscimento da parte di umani? (7)</a:t>
            </a:r>
            <a:endParaRPr b="1" dirty="0">
              <a:solidFill>
                <a:srgbClr val="FF0000"/>
              </a:solidFill>
            </a:endParaRPr>
          </a:p>
        </p:txBody>
      </p:sp>
      <p:sp>
        <p:nvSpPr>
          <p:cNvPr id="62" name="Google Shape;62;p14"/>
          <p:cNvSpPr txBox="1">
            <a:spLocks noGrp="1"/>
          </p:cNvSpPr>
          <p:nvPr>
            <p:ph type="body" idx="1"/>
          </p:nvPr>
        </p:nvSpPr>
        <p:spPr>
          <a:xfrm>
            <a:off x="311700" y="1005840"/>
            <a:ext cx="8520600" cy="3998422"/>
          </a:xfrm>
          <a:prstGeom prst="rect">
            <a:avLst/>
          </a:prstGeom>
        </p:spPr>
        <p:txBody>
          <a:bodyPr spcFirstLastPara="1" wrap="square" lIns="91425" tIns="91425" rIns="91425" bIns="91425" anchor="t" anchorCtr="0">
            <a:normAutofit fontScale="70000" lnSpcReduction="20000"/>
          </a:bodyPr>
          <a:lstStyle/>
          <a:p>
            <a:pPr marL="0" indent="0">
              <a:spcAft>
                <a:spcPts val="1200"/>
              </a:spcAft>
              <a:buNone/>
            </a:pPr>
            <a:r>
              <a:rPr lang="it-IT" sz="2100" dirty="0"/>
              <a:t>si possono vedere:</a:t>
            </a:r>
            <a:br>
              <a:rPr lang="it-IT" sz="2100" dirty="0"/>
            </a:br>
            <a:r>
              <a:rPr lang="it-IT" sz="1500" dirty="0"/>
              <a:t>Perkins, Mike, Jasper </a:t>
            </a:r>
            <a:r>
              <a:rPr lang="it-IT" sz="1500" dirty="0" err="1"/>
              <a:t>Roe</a:t>
            </a:r>
            <a:r>
              <a:rPr lang="it-IT" sz="1500" dirty="0"/>
              <a:t>, Darius </a:t>
            </a:r>
            <a:r>
              <a:rPr lang="it-IT" sz="1500" dirty="0" err="1"/>
              <a:t>Postma</a:t>
            </a:r>
            <a:r>
              <a:rPr lang="it-IT" sz="1500" dirty="0"/>
              <a:t>, James </a:t>
            </a:r>
            <a:r>
              <a:rPr lang="it-IT" sz="1500" dirty="0" err="1"/>
              <a:t>McGaughran</a:t>
            </a:r>
            <a:r>
              <a:rPr lang="it-IT" sz="1500" dirty="0"/>
              <a:t>, e Don </a:t>
            </a:r>
            <a:r>
              <a:rPr lang="it-IT" sz="1500" dirty="0" err="1"/>
              <a:t>Hickerson</a:t>
            </a:r>
            <a:r>
              <a:rPr lang="it-IT" sz="1500" dirty="0"/>
              <a:t>. «</a:t>
            </a:r>
            <a:r>
              <a:rPr lang="it-IT" sz="1500" dirty="0" err="1"/>
              <a:t>Detection</a:t>
            </a:r>
            <a:r>
              <a:rPr lang="it-IT" sz="1500" dirty="0"/>
              <a:t> of GPT-4 generated text in </a:t>
            </a:r>
            <a:r>
              <a:rPr lang="it-IT" sz="1500" dirty="0" err="1"/>
              <a:t>higher</a:t>
            </a:r>
            <a:r>
              <a:rPr lang="it-IT" sz="1500" dirty="0"/>
              <a:t> </a:t>
            </a:r>
            <a:r>
              <a:rPr lang="it-IT" sz="1500" dirty="0" err="1"/>
              <a:t>education</a:t>
            </a:r>
            <a:r>
              <a:rPr lang="it-IT" sz="1500" dirty="0"/>
              <a:t>: </a:t>
            </a:r>
            <a:r>
              <a:rPr lang="it-IT" sz="1500" dirty="0" err="1"/>
              <a:t>combining</a:t>
            </a:r>
            <a:r>
              <a:rPr lang="it-IT" sz="1500" dirty="0"/>
              <a:t> </a:t>
            </a:r>
            <a:r>
              <a:rPr lang="it-IT" sz="1500" dirty="0" err="1"/>
              <a:t>academic</a:t>
            </a:r>
            <a:r>
              <a:rPr lang="it-IT" sz="1500" dirty="0"/>
              <a:t> </a:t>
            </a:r>
            <a:r>
              <a:rPr lang="it-IT" sz="1500" dirty="0" err="1"/>
              <a:t>judgement</a:t>
            </a:r>
            <a:r>
              <a:rPr lang="it-IT" sz="1500" dirty="0"/>
              <a:t> and software to </a:t>
            </a:r>
            <a:r>
              <a:rPr lang="it-IT" sz="1500" dirty="0" err="1"/>
              <a:t>identify</a:t>
            </a:r>
            <a:r>
              <a:rPr lang="it-IT" sz="1500" dirty="0"/>
              <a:t> generative AI tool </a:t>
            </a:r>
            <a:r>
              <a:rPr lang="it-IT" sz="1500" dirty="0" err="1"/>
              <a:t>misuse</a:t>
            </a:r>
            <a:r>
              <a:rPr lang="it-IT" sz="1500" dirty="0"/>
              <a:t>». </a:t>
            </a:r>
            <a:r>
              <a:rPr lang="it-IT" sz="1500" i="1" dirty="0"/>
              <a:t>Journal of </a:t>
            </a:r>
            <a:r>
              <a:rPr lang="it-IT" sz="1500" i="1" dirty="0" err="1"/>
              <a:t>Academic</a:t>
            </a:r>
            <a:r>
              <a:rPr lang="it-IT" sz="1500" i="1" dirty="0"/>
              <a:t> Ethics</a:t>
            </a:r>
            <a:r>
              <a:rPr lang="it-IT" sz="1500" dirty="0"/>
              <a:t>, 31 ottobre 2023. </a:t>
            </a:r>
            <a:r>
              <a:rPr lang="it-IT" sz="1500" dirty="0">
                <a:hlinkClick r:id="rId3"/>
              </a:rPr>
              <a:t>https://doi.org/10.1007/s10805-023-09492-6</a:t>
            </a:r>
            <a:r>
              <a:rPr lang="it-IT" sz="1500" dirty="0"/>
              <a:t>.</a:t>
            </a:r>
          </a:p>
          <a:p>
            <a:pPr marL="0" indent="0">
              <a:spcAft>
                <a:spcPts val="1200"/>
              </a:spcAft>
              <a:buNone/>
            </a:pPr>
            <a:r>
              <a:rPr lang="it-IT" sz="1500" dirty="0" err="1"/>
              <a:t>Dugan</a:t>
            </a:r>
            <a:r>
              <a:rPr lang="it-IT" sz="1500" dirty="0"/>
              <a:t>, Liam, Daphne Ippolito, Arun </a:t>
            </a:r>
            <a:r>
              <a:rPr lang="it-IT" sz="1500" dirty="0" err="1"/>
              <a:t>Kirubarajan</a:t>
            </a:r>
            <a:r>
              <a:rPr lang="it-IT" sz="1500" dirty="0"/>
              <a:t>, e Chris </a:t>
            </a:r>
            <a:r>
              <a:rPr lang="it-IT" sz="1500" dirty="0" err="1"/>
              <a:t>Callison-Burch</a:t>
            </a:r>
            <a:r>
              <a:rPr lang="it-IT" sz="1500" dirty="0"/>
              <a:t>. «</a:t>
            </a:r>
            <a:r>
              <a:rPr lang="it-IT" sz="1500" dirty="0" err="1"/>
              <a:t>RoFT</a:t>
            </a:r>
            <a:r>
              <a:rPr lang="it-IT" sz="1500" dirty="0"/>
              <a:t>: a tool for </a:t>
            </a:r>
            <a:r>
              <a:rPr lang="it-IT" sz="1500" dirty="0" err="1"/>
              <a:t>evaluating</a:t>
            </a:r>
            <a:r>
              <a:rPr lang="it-IT" sz="1500" dirty="0"/>
              <a:t> human </a:t>
            </a:r>
            <a:r>
              <a:rPr lang="it-IT" sz="1500" dirty="0" err="1"/>
              <a:t>detection</a:t>
            </a:r>
            <a:r>
              <a:rPr lang="it-IT" sz="1500" dirty="0"/>
              <a:t> of machine-generated text». In </a:t>
            </a:r>
            <a:r>
              <a:rPr lang="it-IT" sz="1500" i="1" dirty="0" err="1"/>
              <a:t>Proceedings</a:t>
            </a:r>
            <a:r>
              <a:rPr lang="it-IT" sz="1500" i="1" dirty="0"/>
              <a:t> of the 2020 Conference on </a:t>
            </a:r>
            <a:r>
              <a:rPr lang="it-IT" sz="1500" i="1" dirty="0" err="1"/>
              <a:t>Empirical</a:t>
            </a:r>
            <a:r>
              <a:rPr lang="it-IT" sz="1500" i="1" dirty="0"/>
              <a:t> Methods in Natural Language Processing: System </a:t>
            </a:r>
            <a:r>
              <a:rPr lang="it-IT" sz="1500" i="1" dirty="0" err="1"/>
              <a:t>Demonstrations</a:t>
            </a:r>
            <a:r>
              <a:rPr lang="it-IT" sz="1500" dirty="0"/>
              <a:t>, 189–96. Online: Association for </a:t>
            </a:r>
            <a:r>
              <a:rPr lang="it-IT" sz="1500" dirty="0" err="1"/>
              <a:t>Computational</a:t>
            </a:r>
            <a:r>
              <a:rPr lang="it-IT" sz="1500" dirty="0"/>
              <a:t> </a:t>
            </a:r>
            <a:r>
              <a:rPr lang="it-IT" sz="1500" dirty="0" err="1"/>
              <a:t>Linguistics</a:t>
            </a:r>
            <a:r>
              <a:rPr lang="it-IT" sz="1500" dirty="0"/>
              <a:t>, 2020. </a:t>
            </a:r>
            <a:r>
              <a:rPr lang="it-IT" sz="1500" dirty="0">
                <a:hlinkClick r:id="rId4"/>
              </a:rPr>
              <a:t>https://doi.org/10.18653/v1/2020.emnlp-demos.25</a:t>
            </a:r>
            <a:r>
              <a:rPr lang="it-IT" sz="1500" dirty="0"/>
              <a:t>. </a:t>
            </a:r>
          </a:p>
          <a:p>
            <a:pPr marL="0" indent="0">
              <a:spcAft>
                <a:spcPts val="1200"/>
              </a:spcAft>
              <a:buNone/>
            </a:pPr>
            <a:r>
              <a:rPr lang="it-IT" sz="1500" dirty="0" err="1"/>
              <a:t>Dugan</a:t>
            </a:r>
            <a:r>
              <a:rPr lang="it-IT" sz="1500" dirty="0"/>
              <a:t>, Liam, Daphne Ippolito, Arun </a:t>
            </a:r>
            <a:r>
              <a:rPr lang="it-IT" sz="1500" dirty="0" err="1"/>
              <a:t>Kirubarajan</a:t>
            </a:r>
            <a:r>
              <a:rPr lang="it-IT" sz="1500" dirty="0"/>
              <a:t>, Sherry Shi, e Chris </a:t>
            </a:r>
            <a:r>
              <a:rPr lang="it-IT" sz="1500" dirty="0" err="1"/>
              <a:t>Callison-Burch</a:t>
            </a:r>
            <a:r>
              <a:rPr lang="it-IT" sz="1500" dirty="0"/>
              <a:t>. «Real or Fake Text?: </a:t>
            </a:r>
            <a:r>
              <a:rPr lang="it-IT" sz="1500" dirty="0" err="1"/>
              <a:t>Investigating</a:t>
            </a:r>
            <a:r>
              <a:rPr lang="it-IT" sz="1500" dirty="0"/>
              <a:t> Human </a:t>
            </a:r>
            <a:r>
              <a:rPr lang="it-IT" sz="1500" dirty="0" err="1"/>
              <a:t>Ability</a:t>
            </a:r>
            <a:r>
              <a:rPr lang="it-IT" sz="1500" dirty="0"/>
              <a:t> to </a:t>
            </a:r>
            <a:r>
              <a:rPr lang="it-IT" sz="1500" dirty="0" err="1"/>
              <a:t>Detect</a:t>
            </a:r>
            <a:r>
              <a:rPr lang="it-IT" sz="1500" dirty="0"/>
              <a:t> </a:t>
            </a:r>
            <a:r>
              <a:rPr lang="it-IT" sz="1500" dirty="0" err="1"/>
              <a:t>Boundaries</a:t>
            </a:r>
            <a:r>
              <a:rPr lang="it-IT" sz="1500" dirty="0"/>
              <a:t> </a:t>
            </a:r>
            <a:r>
              <a:rPr lang="it-IT" sz="1500" dirty="0" err="1"/>
              <a:t>between</a:t>
            </a:r>
            <a:r>
              <a:rPr lang="it-IT" sz="1500" dirty="0"/>
              <a:t> Human-</a:t>
            </a:r>
            <a:r>
              <a:rPr lang="it-IT" sz="1500" dirty="0" err="1"/>
              <a:t>Written</a:t>
            </a:r>
            <a:r>
              <a:rPr lang="it-IT" sz="1500" dirty="0"/>
              <a:t> and Machine-Generated Text». </a:t>
            </a:r>
            <a:r>
              <a:rPr lang="it-IT" sz="1500" i="1" dirty="0" err="1"/>
              <a:t>Proceedings</a:t>
            </a:r>
            <a:r>
              <a:rPr lang="it-IT" sz="1500" i="1" dirty="0"/>
              <a:t> of the AAAI Conference on Artificial Intelligence</a:t>
            </a:r>
            <a:r>
              <a:rPr lang="it-IT" sz="1500" dirty="0"/>
              <a:t> 37, fasc. 11 (26 giugno 2023): 12763–71. </a:t>
            </a:r>
            <a:r>
              <a:rPr lang="it-IT" sz="1500" dirty="0">
                <a:hlinkClick r:id="rId5"/>
              </a:rPr>
              <a:t>https://doi.org/10.1609/aaai.v37i11.26501</a:t>
            </a:r>
            <a:r>
              <a:rPr lang="it-IT" sz="1500" dirty="0"/>
              <a:t>.</a:t>
            </a:r>
          </a:p>
          <a:p>
            <a:pPr marL="0" indent="0">
              <a:spcAft>
                <a:spcPts val="1200"/>
              </a:spcAft>
              <a:buNone/>
            </a:pPr>
            <a:r>
              <a:rPr lang="en-US" sz="2100" dirty="0"/>
              <a:t>In a series of controlled trials using poems devised by the AI system, University of Amsterdam researchers found that, half the time, GPT-3’s eloquent put-up job prevailed. “People,” they wrote, “are not reliably able to identify human versus algorithmic creative content.” It’s tempting to think these incidents demystify human virtuosity: how replicable it is, how </a:t>
            </a:r>
            <a:r>
              <a:rPr lang="en-US" sz="2100" dirty="0" err="1"/>
              <a:t>unspecial</a:t>
            </a:r>
            <a:r>
              <a:rPr lang="it-IT" sz="2100" dirty="0"/>
              <a:t>.</a:t>
            </a:r>
          </a:p>
          <a:p>
            <a:pPr marL="457200" lvl="1" indent="0">
              <a:spcAft>
                <a:spcPts val="1200"/>
              </a:spcAft>
              <a:buNone/>
            </a:pPr>
            <a:r>
              <a:rPr lang="it-IT" dirty="0"/>
              <a:t>Starnino, Carmine. «</a:t>
            </a:r>
            <a:r>
              <a:rPr lang="it-IT" dirty="0" err="1"/>
              <a:t>Robots</a:t>
            </a:r>
            <a:r>
              <a:rPr lang="it-IT" dirty="0"/>
              <a:t> Are Writing </a:t>
            </a:r>
            <a:r>
              <a:rPr lang="it-IT" dirty="0" err="1"/>
              <a:t>Poetry</a:t>
            </a:r>
            <a:r>
              <a:rPr lang="it-IT" dirty="0"/>
              <a:t>, and </a:t>
            </a:r>
            <a:r>
              <a:rPr lang="it-IT" dirty="0" err="1"/>
              <a:t>Many</a:t>
            </a:r>
            <a:r>
              <a:rPr lang="it-IT" dirty="0"/>
              <a:t> People </a:t>
            </a:r>
            <a:r>
              <a:rPr lang="it-IT" dirty="0" err="1"/>
              <a:t>Can’t</a:t>
            </a:r>
            <a:r>
              <a:rPr lang="it-IT" dirty="0"/>
              <a:t> Tell the </a:t>
            </a:r>
            <a:r>
              <a:rPr lang="it-IT" dirty="0" err="1"/>
              <a:t>Difference</a:t>
            </a:r>
            <a:r>
              <a:rPr lang="it-IT" dirty="0"/>
              <a:t>». </a:t>
            </a:r>
            <a:r>
              <a:rPr lang="it-IT" i="1" dirty="0"/>
              <a:t>The </a:t>
            </a:r>
            <a:r>
              <a:rPr lang="it-IT" i="1" dirty="0" err="1"/>
              <a:t>Walrus</a:t>
            </a:r>
            <a:r>
              <a:rPr lang="it-IT" dirty="0"/>
              <a:t> (blog), maggio 2022. </a:t>
            </a:r>
            <a:r>
              <a:rPr lang="it-IT" dirty="0">
                <a:hlinkClick r:id="rId6"/>
              </a:rPr>
              <a:t>https://thewalrus.ca/ai-poetry/</a:t>
            </a:r>
            <a:r>
              <a:rPr lang="it-IT" dirty="0"/>
              <a:t>.</a:t>
            </a:r>
          </a:p>
          <a:p>
            <a:pPr marL="0" indent="0">
              <a:spcAft>
                <a:spcPts val="1200"/>
              </a:spcAft>
              <a:buNone/>
            </a:pPr>
            <a:endParaRPr lang="it-IT" dirty="0"/>
          </a:p>
        </p:txBody>
      </p:sp>
    </p:spTree>
    <p:extLst>
      <p:ext uri="{BB962C8B-B14F-4D97-AF65-F5344CB8AC3E}">
        <p14:creationId xmlns:p14="http://schemas.microsoft.com/office/powerpoint/2010/main" val="3138566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b="1" dirty="0">
                <a:solidFill>
                  <a:srgbClr val="FF0000"/>
                </a:solidFill>
                <a:latin typeface="+mj-lt"/>
              </a:rPr>
              <a:t>pensare il/al riconoscimento (8)</a:t>
            </a:r>
            <a:endParaRPr b="1" dirty="0">
              <a:solidFill>
                <a:srgbClr val="FF0000"/>
              </a:solidFill>
              <a:latin typeface="+mj-lt"/>
            </a:endParaRPr>
          </a:p>
        </p:txBody>
      </p:sp>
      <p:sp>
        <p:nvSpPr>
          <p:cNvPr id="5" name="CasellaDiTesto 4">
            <a:extLst>
              <a:ext uri="{FF2B5EF4-FFF2-40B4-BE49-F238E27FC236}">
                <a16:creationId xmlns:a16="http://schemas.microsoft.com/office/drawing/2014/main" id="{B8A4CEB7-EE74-AB69-8BA6-8963B95F3BAF}"/>
              </a:ext>
            </a:extLst>
          </p:cNvPr>
          <p:cNvSpPr txBox="1"/>
          <p:nvPr/>
        </p:nvSpPr>
        <p:spPr>
          <a:xfrm>
            <a:off x="415636" y="1088967"/>
            <a:ext cx="8183854" cy="2431435"/>
          </a:xfrm>
          <a:prstGeom prst="rect">
            <a:avLst/>
          </a:prstGeom>
          <a:noFill/>
        </p:spPr>
        <p:txBody>
          <a:bodyPr wrap="square" rtlCol="0">
            <a:spAutoFit/>
          </a:bodyPr>
          <a:lstStyle/>
          <a:p>
            <a:pPr lvl="2">
              <a:spcAft>
                <a:spcPts val="1200"/>
              </a:spcAft>
            </a:pPr>
            <a:r>
              <a:rPr lang="it-IT" dirty="0">
                <a:latin typeface="+mn-lt"/>
              </a:rPr>
              <a:t>implica chiedere/chiedersi che cosa caratterizza uno scritto di autorialità umana:</a:t>
            </a:r>
          </a:p>
          <a:p>
            <a:pPr lvl="7">
              <a:spcAft>
                <a:spcPts val="1200"/>
              </a:spcAft>
            </a:pPr>
            <a:r>
              <a:rPr lang="en-US" dirty="0">
                <a:latin typeface="+mn-lt"/>
              </a:rPr>
              <a:t>We may end up cherishing the superficial and arbitrary effects most feasible for algorithms, becoming bored with interiority. Writing will appear less risky, less troublesome. We will be free of the expectation actually to understand it. We will also be free of its judgment on us—the demand that, as Rilke put it, “you must change your life.” Maybe we will come to prize poetry that doesn’t have any human reality in it. We will value </a:t>
            </a:r>
            <a:r>
              <a:rPr lang="en-US" dirty="0" err="1">
                <a:latin typeface="+mn-lt"/>
              </a:rPr>
              <a:t>deepfaked</a:t>
            </a:r>
            <a:r>
              <a:rPr lang="en-US" dirty="0">
                <a:latin typeface="+mn-lt"/>
              </a:rPr>
              <a:t> emotions, seeing them as better.</a:t>
            </a:r>
          </a:p>
          <a:p>
            <a:pPr marL="355600" lvl="5">
              <a:spcAft>
                <a:spcPts val="1200"/>
              </a:spcAft>
            </a:pPr>
            <a:r>
              <a:rPr lang="it-IT" sz="1200" dirty="0"/>
              <a:t>Starnino, Carmine. «</a:t>
            </a:r>
            <a:r>
              <a:rPr lang="it-IT" sz="1200" dirty="0" err="1"/>
              <a:t>Robots</a:t>
            </a:r>
            <a:r>
              <a:rPr lang="it-IT" sz="1200" dirty="0"/>
              <a:t> Are Writing </a:t>
            </a:r>
            <a:r>
              <a:rPr lang="it-IT" sz="1200" dirty="0" err="1"/>
              <a:t>Poetry</a:t>
            </a:r>
            <a:r>
              <a:rPr lang="it-IT" sz="1200" dirty="0"/>
              <a:t>, and </a:t>
            </a:r>
            <a:r>
              <a:rPr lang="it-IT" sz="1200" dirty="0" err="1"/>
              <a:t>Many</a:t>
            </a:r>
            <a:r>
              <a:rPr lang="it-IT" sz="1200" dirty="0"/>
              <a:t> People </a:t>
            </a:r>
            <a:r>
              <a:rPr lang="it-IT" sz="1200" dirty="0" err="1"/>
              <a:t>Can’t</a:t>
            </a:r>
            <a:r>
              <a:rPr lang="it-IT" sz="1200" dirty="0"/>
              <a:t> Tell the </a:t>
            </a:r>
            <a:r>
              <a:rPr lang="it-IT" sz="1200" dirty="0" err="1"/>
              <a:t>Difference</a:t>
            </a:r>
            <a:r>
              <a:rPr lang="it-IT" sz="1200" dirty="0"/>
              <a:t>». </a:t>
            </a:r>
            <a:r>
              <a:rPr lang="it-IT" sz="1200" i="1" dirty="0"/>
              <a:t>The </a:t>
            </a:r>
            <a:r>
              <a:rPr lang="it-IT" sz="1200" i="1" dirty="0" err="1"/>
              <a:t>Walrus</a:t>
            </a:r>
            <a:r>
              <a:rPr lang="it-IT" sz="1200" dirty="0"/>
              <a:t> (blog), maggio 2022. </a:t>
            </a:r>
            <a:r>
              <a:rPr lang="it-IT" sz="1200" dirty="0">
                <a:hlinkClick r:id="rId3"/>
              </a:rPr>
              <a:t>https://thewalrus.ca/ai-poetry/</a:t>
            </a:r>
            <a:r>
              <a:rPr lang="it-IT" sz="1200" dirty="0"/>
              <a:t>.</a:t>
            </a:r>
          </a:p>
          <a:p>
            <a:endParaRPr lang="it-IT" dirty="0"/>
          </a:p>
        </p:txBody>
      </p:sp>
    </p:spTree>
    <p:extLst>
      <p:ext uri="{BB962C8B-B14F-4D97-AF65-F5344CB8AC3E}">
        <p14:creationId xmlns:p14="http://schemas.microsoft.com/office/powerpoint/2010/main" val="361774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dirty="0"/>
              <a:t>prima di entrare nell’argomento</a:t>
            </a:r>
            <a:endParaRPr dirty="0"/>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it-IT" dirty="0"/>
              <a:t>il titolo può apparire normativo, ma non lo è</a:t>
            </a:r>
          </a:p>
          <a:p>
            <a:pPr marL="0" lvl="0" indent="0" algn="l" rtl="0">
              <a:spcBef>
                <a:spcPts val="0"/>
              </a:spcBef>
              <a:spcAft>
                <a:spcPts val="1200"/>
              </a:spcAft>
              <a:buNone/>
            </a:pPr>
            <a:r>
              <a:rPr lang="it-IT" dirty="0"/>
              <a:t>il discorso si muove nel territorio dei testi di fiction, che talora (cfr. la classificazione dei libri in Amazon) viene anche chiamato «letteratura» - ma il tema potrebbe essere sviluppato investigando molte altre tipologie di contenuto</a:t>
            </a:r>
          </a:p>
          <a:p>
            <a:pPr marL="0" indent="0">
              <a:spcAft>
                <a:spcPts val="1200"/>
              </a:spcAft>
              <a:buNone/>
            </a:pPr>
            <a:r>
              <a:rPr lang="it-IT" dirty="0"/>
              <a:t>l’argomento è complesso, non state a prendere appunti, per avere le slide scrivetemi all’indirizzo </a:t>
            </a:r>
            <a:r>
              <a:rPr lang="it-IT" dirty="0" err="1"/>
              <a:t>maurizio.lana@uniupo.it</a:t>
            </a:r>
            <a:endParaRPr lang="it-IT" dirty="0"/>
          </a:p>
          <a:p>
            <a:pPr marL="0" lvl="0" indent="0" algn="l" rtl="0">
              <a:spcBef>
                <a:spcPts val="0"/>
              </a:spcBef>
              <a:spcAft>
                <a:spcPts val="1200"/>
              </a:spcAft>
              <a:buNone/>
            </a:pPr>
            <a:endParaRPr lang="it-IT" dirty="0"/>
          </a:p>
          <a:p>
            <a:pPr marL="0" lvl="0" indent="0" algn="l" rtl="0">
              <a:spcBef>
                <a:spcPts val="0"/>
              </a:spcBef>
              <a:spcAft>
                <a:spcPts val="1200"/>
              </a:spcAft>
              <a:buNone/>
            </a:pPr>
            <a:endParaRPr lang="it-IT" dirty="0"/>
          </a:p>
          <a:p>
            <a:pPr marL="0" lvl="0" indent="0" algn="l" rtl="0">
              <a:spcBef>
                <a:spcPts val="0"/>
              </a:spcBef>
              <a:spcAft>
                <a:spcPts val="1200"/>
              </a:spcAft>
              <a:buNone/>
            </a:pPr>
            <a:br>
              <a:rPr lang="it-IT" dirty="0"/>
            </a:br>
            <a:r>
              <a:rPr lang="it-IT"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91441" y="445025"/>
            <a:ext cx="8969432" cy="572700"/>
          </a:xfrm>
          <a:prstGeom prst="rect">
            <a:avLst/>
          </a:prstGeom>
        </p:spPr>
        <p:txBody>
          <a:bodyPr spcFirstLastPara="1" wrap="square" lIns="91425" tIns="91425" rIns="91425" bIns="91425" anchor="t" anchorCtr="0">
            <a:normAutofit fontScale="90000"/>
          </a:bodyPr>
          <a:lstStyle/>
          <a:p>
            <a:r>
              <a:rPr lang="it-IT" b="1" dirty="0">
                <a:solidFill>
                  <a:srgbClr val="FF0000"/>
                </a:solidFill>
                <a:latin typeface="+mj-lt"/>
              </a:rPr>
              <a:t>gli indicatori usati nei detector: </a:t>
            </a:r>
            <a:r>
              <a:rPr lang="it-IT" b="1" dirty="0" err="1">
                <a:solidFill>
                  <a:srgbClr val="FF0000"/>
                </a:solidFill>
                <a:latin typeface="+mj-lt"/>
              </a:rPr>
              <a:t>perplexity</a:t>
            </a:r>
            <a:r>
              <a:rPr lang="it-IT" b="1" dirty="0">
                <a:solidFill>
                  <a:srgbClr val="FF0000"/>
                </a:solidFill>
                <a:latin typeface="+mj-lt"/>
              </a:rPr>
              <a:t> e </a:t>
            </a:r>
            <a:r>
              <a:rPr lang="it-IT" b="1" dirty="0" err="1">
                <a:solidFill>
                  <a:srgbClr val="FF0000"/>
                </a:solidFill>
                <a:latin typeface="+mj-lt"/>
              </a:rPr>
              <a:t>burstiness</a:t>
            </a:r>
            <a:r>
              <a:rPr lang="it-IT" b="1" dirty="0">
                <a:solidFill>
                  <a:srgbClr val="FF0000"/>
                </a:solidFill>
                <a:latin typeface="+mj-lt"/>
              </a:rPr>
              <a:t> (9)</a:t>
            </a:r>
            <a:endParaRPr b="1" dirty="0">
              <a:solidFill>
                <a:srgbClr val="FF0000"/>
              </a:solidFill>
              <a:latin typeface="+mj-lt"/>
            </a:endParaRPr>
          </a:p>
        </p:txBody>
      </p:sp>
      <p:sp>
        <p:nvSpPr>
          <p:cNvPr id="3" name="CasellaDiTesto 2">
            <a:extLst>
              <a:ext uri="{FF2B5EF4-FFF2-40B4-BE49-F238E27FC236}">
                <a16:creationId xmlns:a16="http://schemas.microsoft.com/office/drawing/2014/main" id="{F1216EC7-DC63-8D0A-2F77-AEF4A50BC591}"/>
              </a:ext>
            </a:extLst>
          </p:cNvPr>
          <p:cNvSpPr txBox="1"/>
          <p:nvPr/>
        </p:nvSpPr>
        <p:spPr>
          <a:xfrm>
            <a:off x="311700" y="1035934"/>
            <a:ext cx="8350162" cy="3662541"/>
          </a:xfrm>
          <a:prstGeom prst="rect">
            <a:avLst/>
          </a:prstGeom>
          <a:noFill/>
        </p:spPr>
        <p:txBody>
          <a:bodyPr wrap="square">
            <a:spAutoFit/>
          </a:bodyPr>
          <a:lstStyle/>
          <a:p>
            <a:pPr marL="0" lvl="0" indent="0" algn="l" rtl="0">
              <a:spcBef>
                <a:spcPts val="0"/>
              </a:spcBef>
              <a:spcAft>
                <a:spcPts val="1200"/>
              </a:spcAft>
              <a:buNone/>
            </a:pPr>
            <a:r>
              <a:rPr lang="it-IT" b="1" dirty="0" err="1">
                <a:latin typeface="+mn-lt"/>
              </a:rPr>
              <a:t>perplexity</a:t>
            </a:r>
            <a:r>
              <a:rPr lang="it-IT" dirty="0">
                <a:latin typeface="+mn-lt"/>
              </a:rPr>
              <a:t>: è la complessità del testo scritto:</a:t>
            </a:r>
          </a:p>
          <a:p>
            <a:pPr marL="285750" indent="-285750">
              <a:spcAft>
                <a:spcPts val="1200"/>
              </a:spcAft>
              <a:buFont typeface="Arial" panose="020B0604020202020204" pitchFamily="34" charset="0"/>
              <a:buChar char="•"/>
            </a:pPr>
            <a:r>
              <a:rPr lang="it-IT" dirty="0">
                <a:latin typeface="+mn-lt"/>
              </a:rPr>
              <a:t>un LLM cerca la parola successiva più probabile in una sequenza, e meno è probabile la parola presente nel testo, meno è considerata scritta dall'AI. Specificità, uso di un vocabolario non comune, ampia gamma di argomenti e la comprensione concettuale sono tutti fattori che contribuiscono alla perplessità;</a:t>
            </a:r>
          </a:p>
          <a:p>
            <a:pPr marL="285750" indent="-285750">
              <a:spcAft>
                <a:spcPts val="1200"/>
              </a:spcAft>
              <a:buFont typeface="Arial" panose="020B0604020202020204" pitchFamily="34" charset="0"/>
              <a:buChar char="•"/>
            </a:pPr>
            <a:r>
              <a:rPr lang="it-IT" dirty="0">
                <a:latin typeface="+mn-lt"/>
              </a:rPr>
              <a:t>misura la probabilità che un modello di intelligenza artificiale avrebbe scelto lo stesso identico insieme di parole presenti nel documento</a:t>
            </a:r>
          </a:p>
          <a:p>
            <a:pPr marL="0" lvl="0" indent="0" algn="l" rtl="0">
              <a:spcBef>
                <a:spcPts val="0"/>
              </a:spcBef>
              <a:spcAft>
                <a:spcPts val="1200"/>
              </a:spcAft>
              <a:buNone/>
            </a:pPr>
            <a:r>
              <a:rPr lang="it-IT" b="1" dirty="0" err="1">
                <a:latin typeface="+mn-lt"/>
              </a:rPr>
              <a:t>burstiness</a:t>
            </a:r>
            <a:r>
              <a:rPr lang="it-IT" dirty="0">
                <a:latin typeface="+mn-lt"/>
              </a:rPr>
              <a:t>: (brevità/vivacità) è la variazione tra le frasi:</a:t>
            </a:r>
          </a:p>
          <a:p>
            <a:pPr marL="285750" indent="-285750">
              <a:spcAft>
                <a:spcPts val="1200"/>
              </a:spcAft>
              <a:buFont typeface="Arial" panose="020B0604020202020204" pitchFamily="34" charset="0"/>
              <a:buChar char="•"/>
            </a:pPr>
            <a:r>
              <a:rPr lang="it-IT" dirty="0">
                <a:latin typeface="+mn-lt"/>
              </a:rPr>
              <a:t>gli esseri umani scrivono con più variazioni rispetto alle macchine;</a:t>
            </a:r>
          </a:p>
          <a:p>
            <a:pPr marL="285750" indent="-285750">
              <a:spcAft>
                <a:spcPts val="1200"/>
              </a:spcAft>
              <a:buFont typeface="Arial" panose="020B0604020202020204" pitchFamily="34" charset="0"/>
              <a:buChar char="•"/>
            </a:pPr>
            <a:r>
              <a:rPr lang="it-IT" b="0" i="0" u="none" strike="noStrike" dirty="0">
                <a:solidFill>
                  <a:srgbClr val="000000"/>
                </a:solidFill>
                <a:effectLst/>
                <a:latin typeface="+mn-lt"/>
              </a:rPr>
              <a:t>è una misura di quanto varia la perplessità sull'intero documento. </a:t>
            </a:r>
            <a:r>
              <a:rPr lang="it-IT" dirty="0">
                <a:solidFill>
                  <a:srgbClr val="000000"/>
                </a:solidFill>
                <a:latin typeface="+mn-lt"/>
              </a:rPr>
              <a:t>U</a:t>
            </a:r>
            <a:r>
              <a:rPr lang="it-IT" b="0" i="0" u="none" strike="noStrike" dirty="0">
                <a:solidFill>
                  <a:srgbClr val="000000"/>
                </a:solidFill>
                <a:effectLst/>
                <a:latin typeface="+mn-lt"/>
              </a:rPr>
              <a:t>na persona potrebbe facilmente scrivere casualmente una frase simile a quella dell’IA ma la sua costruzione delle frasi del documento varia </a:t>
            </a:r>
            <a:r>
              <a:rPr lang="it-IT" dirty="0">
                <a:solidFill>
                  <a:srgbClr val="000000"/>
                </a:solidFill>
                <a:latin typeface="+mn-lt"/>
              </a:rPr>
              <a:t>m</a:t>
            </a:r>
            <a:r>
              <a:rPr lang="it-IT" b="0" i="0" u="none" strike="noStrike" dirty="0">
                <a:solidFill>
                  <a:srgbClr val="000000"/>
                </a:solidFill>
                <a:effectLst/>
                <a:latin typeface="+mn-lt"/>
              </a:rPr>
              <a:t>olto. I modelli invece usano la stessa regola per scegliere la parola successiva nella frase, il che porta a una bassa </a:t>
            </a:r>
            <a:r>
              <a:rPr lang="it-IT" b="0" i="0" u="none" strike="noStrike" dirty="0" err="1">
                <a:solidFill>
                  <a:srgbClr val="000000"/>
                </a:solidFill>
                <a:effectLst/>
                <a:latin typeface="+mn-lt"/>
              </a:rPr>
              <a:t>burstiness</a:t>
            </a:r>
            <a:r>
              <a:rPr lang="it-IT" b="0" i="0" u="none" strike="noStrike" dirty="0">
                <a:solidFill>
                  <a:srgbClr val="000000"/>
                </a:solidFill>
                <a:effectLst/>
                <a:latin typeface="+mn-lt"/>
              </a:rPr>
              <a:t>.</a:t>
            </a:r>
            <a:endParaRPr lang="it-IT" dirty="0">
              <a:latin typeface="+mn-lt"/>
            </a:endParaRPr>
          </a:p>
        </p:txBody>
      </p:sp>
    </p:spTree>
    <p:extLst>
      <p:ext uri="{BB962C8B-B14F-4D97-AF65-F5344CB8AC3E}">
        <p14:creationId xmlns:p14="http://schemas.microsoft.com/office/powerpoint/2010/main" val="40731560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dirty="0"/>
              <a:t>al di là dei nomi: le usiamo da sempre</a:t>
            </a:r>
            <a:endParaRPr dirty="0"/>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1200"/>
              </a:spcAft>
              <a:buNone/>
            </a:pPr>
            <a:r>
              <a:rPr lang="it-IT" u="sng" dirty="0" err="1">
                <a:latin typeface="+mn-lt"/>
              </a:rPr>
              <a:t>perplexity</a:t>
            </a:r>
            <a:r>
              <a:rPr lang="it-IT" dirty="0">
                <a:latin typeface="+mn-lt"/>
              </a:rPr>
              <a:t> e </a:t>
            </a:r>
            <a:r>
              <a:rPr lang="it-IT" u="sng" dirty="0" err="1">
                <a:latin typeface="+mn-lt"/>
              </a:rPr>
              <a:t>burstiness</a:t>
            </a:r>
            <a:r>
              <a:rPr lang="it-IT" dirty="0">
                <a:latin typeface="+mn-lt"/>
              </a:rPr>
              <a:t> sono qualità che concorrono a caratterizzare la scrittura di valore, la letteratura (anche se nessuno scritto di critica letteraria le menziona…)</a:t>
            </a:r>
          </a:p>
          <a:p>
            <a:pPr marL="0" indent="0">
              <a:spcAft>
                <a:spcPts val="1200"/>
              </a:spcAft>
              <a:buNone/>
            </a:pPr>
            <a:r>
              <a:rPr lang="it-IT" dirty="0">
                <a:latin typeface="+mn-lt"/>
              </a:rPr>
              <a:t>Il grande giornalismo, la grande letteratura, la grande musica, la grande fotografia, la grande pittura non rischieranno alcun effetto di sostituzione da parte dei sistemi di IA. Tutto il resto – ripetono tutti più o meno sottovoce – forse sì. Così la prima domanda che mi interessa è: a quanto ammonta “tutto il resto”? Quanto del giornalismo, della letteratura, della musica, della fotografia, della pittura di cui quotidianamente ci cibiamo non è grande e potrà tranquillamente essere replicata (con minori costi e probabilmente anche meglio) dalla macchina? Perché lo facciamo? Perché continuiamo a consumare una quantità tanto rilevante di arte, cultura, letteratura ed intrattenimento di una qualità abbastanza bassa da poter essere domani sostituita da un software? </a:t>
            </a:r>
          </a:p>
          <a:p>
            <a:pPr marL="457200" lvl="1" indent="0">
              <a:spcAft>
                <a:spcPts val="1200"/>
              </a:spcAft>
              <a:buNone/>
            </a:pPr>
            <a:r>
              <a:rPr lang="it-IT" dirty="0"/>
              <a:t>Massimo </a:t>
            </a:r>
            <a:r>
              <a:rPr lang="it-IT" dirty="0" err="1"/>
              <a:t>Mantellini</a:t>
            </a:r>
            <a:r>
              <a:rPr lang="it-IT" dirty="0"/>
              <a:t>. </a:t>
            </a:r>
            <a:r>
              <a:rPr lang="it-IT" dirty="0">
                <a:effectLst/>
              </a:rPr>
              <a:t>«ChatGPT e Ligabue». </a:t>
            </a:r>
            <a:r>
              <a:rPr lang="it-IT" i="1" dirty="0" err="1">
                <a:effectLst/>
              </a:rPr>
              <a:t>manteblog</a:t>
            </a:r>
            <a:r>
              <a:rPr lang="it-IT" dirty="0">
                <a:effectLst/>
              </a:rPr>
              <a:t>, 10 maggio 2023. </a:t>
            </a:r>
            <a:r>
              <a:rPr lang="it-IT" dirty="0">
                <a:effectLst/>
                <a:hlinkClick r:id="rId3"/>
              </a:rPr>
              <a:t>https://www.mantellini.it/2023/05/10/chatgpt-e-ligabue/</a:t>
            </a:r>
            <a:r>
              <a:rPr lang="it-IT" dirty="0">
                <a:effectLst/>
              </a:rPr>
              <a:t>.</a:t>
            </a:r>
          </a:p>
          <a:p>
            <a:pPr marL="0" lvl="0" indent="0" algn="l" rtl="0">
              <a:spcBef>
                <a:spcPts val="0"/>
              </a:spcBef>
              <a:spcAft>
                <a:spcPts val="1200"/>
              </a:spcAft>
              <a:buNone/>
            </a:pPr>
            <a:endParaRPr dirty="0"/>
          </a:p>
        </p:txBody>
      </p:sp>
    </p:spTree>
    <p:extLst>
      <p:ext uri="{BB962C8B-B14F-4D97-AF65-F5344CB8AC3E}">
        <p14:creationId xmlns:p14="http://schemas.microsoft.com/office/powerpoint/2010/main" val="721704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b="1" dirty="0">
                <a:solidFill>
                  <a:srgbClr val="FF0000"/>
                </a:solidFill>
              </a:rPr>
              <a:t>è possibile produrre letteratura con </a:t>
            </a:r>
            <a:r>
              <a:rPr lang="it-IT" b="1" dirty="0" err="1">
                <a:solidFill>
                  <a:srgbClr val="FF0000"/>
                </a:solidFill>
              </a:rPr>
              <a:t>chatGPT</a:t>
            </a:r>
            <a:r>
              <a:rPr lang="it-IT" b="1" dirty="0">
                <a:solidFill>
                  <a:srgbClr val="FF0000"/>
                </a:solidFill>
              </a:rPr>
              <a:t>? (10) </a:t>
            </a:r>
            <a:endParaRPr b="1" dirty="0">
              <a:solidFill>
                <a:srgbClr val="FF0000"/>
              </a:solidFill>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10000"/>
          </a:bodyPr>
          <a:lstStyle/>
          <a:p>
            <a:pPr marL="0" indent="0">
              <a:spcAft>
                <a:spcPts val="1200"/>
              </a:spcAft>
              <a:buNone/>
            </a:pPr>
            <a:r>
              <a:rPr lang="fr-FR" kern="100" dirty="0">
                <a:effectLst/>
                <a:latin typeface="+mn-lt"/>
                <a:ea typeface="Calibri" panose="020F0502020204030204" pitchFamily="34" charset="0"/>
                <a:cs typeface="Arial" panose="020B0604020202020204" pitchFamily="34" charset="0"/>
              </a:rPr>
              <a:t>ChatGPT propose une version édulcorée, consensuelle du monde, afin de remplir ses objectifs commerciaux à l’international, ce qui le rend inintéressant pour des usages littéraires. ChatGPT devient un langage inoffensif. </a:t>
            </a:r>
          </a:p>
          <a:p>
            <a:pPr marL="457200" lvl="1" indent="0">
              <a:spcAft>
                <a:spcPts val="1200"/>
              </a:spcAft>
              <a:buNone/>
            </a:pPr>
            <a:r>
              <a:rPr lang="fr-FR" sz="1200" kern="100" dirty="0">
                <a:effectLst/>
                <a:latin typeface="Arial" panose="020B0604020202020204" pitchFamily="34" charset="0"/>
                <a:ea typeface="Calibri" panose="020F0502020204030204" pitchFamily="34" charset="0"/>
                <a:cs typeface="Arial" panose="020B0604020202020204" pitchFamily="34" charset="0"/>
              </a:rPr>
              <a:t>Alexandre </a:t>
            </a:r>
            <a:r>
              <a:rPr lang="fr-FR" sz="1200" kern="100" dirty="0" err="1">
                <a:effectLst/>
                <a:latin typeface="Arial" panose="020B0604020202020204" pitchFamily="34" charset="0"/>
                <a:ea typeface="Calibri" panose="020F0502020204030204" pitchFamily="34" charset="0"/>
                <a:cs typeface="Arial" panose="020B0604020202020204" pitchFamily="34" charset="0"/>
              </a:rPr>
              <a:t>Gefen</a:t>
            </a:r>
            <a:r>
              <a:rPr lang="fr-FR" sz="1200" kern="0" dirty="0">
                <a:effectLst/>
                <a:latin typeface="Arial" panose="020B0604020202020204" pitchFamily="34" charset="0"/>
                <a:ea typeface="Times New Roman" panose="02020603050405020304" pitchFamily="18" charset="0"/>
                <a:cs typeface="Arial" panose="020B0604020202020204" pitchFamily="34" charset="0"/>
              </a:rPr>
              <a:t>. «Retour sur la table ronde - Ecrire à l’ère de l’intelligence artificielle</a:t>
            </a:r>
            <a:r>
              <a:rPr lang="it-IT" sz="1200" kern="0" dirty="0">
                <a:effectLst/>
                <a:latin typeface="Arial" panose="020B0604020202020204" pitchFamily="34" charset="0"/>
                <a:ea typeface="Times New Roman" panose="02020603050405020304" pitchFamily="18" charset="0"/>
                <a:cs typeface="Arial" panose="020B0604020202020204" pitchFamily="34" charset="0"/>
              </a:rPr>
              <a:t>». Centre national </a:t>
            </a:r>
            <a:r>
              <a:rPr lang="it-IT" sz="1200" kern="0" dirty="0" err="1">
                <a:effectLst/>
                <a:latin typeface="Arial" panose="020B0604020202020204" pitchFamily="34" charset="0"/>
                <a:ea typeface="Times New Roman" panose="02020603050405020304" pitchFamily="18" charset="0"/>
                <a:cs typeface="Arial" panose="020B0604020202020204" pitchFamily="34" charset="0"/>
              </a:rPr>
              <a:t>du</a:t>
            </a:r>
            <a:r>
              <a:rPr lang="it-IT" sz="1200" kern="0" dirty="0">
                <a:effectLst/>
                <a:latin typeface="Arial" panose="020B0604020202020204" pitchFamily="34" charset="0"/>
                <a:ea typeface="Times New Roman" panose="02020603050405020304" pitchFamily="18" charset="0"/>
                <a:cs typeface="Arial" panose="020B0604020202020204" pitchFamily="34" charset="0"/>
              </a:rPr>
              <a:t> </a:t>
            </a:r>
            <a:r>
              <a:rPr lang="it-IT" sz="1200" kern="0" dirty="0" err="1">
                <a:effectLst/>
                <a:latin typeface="Arial" panose="020B0604020202020204" pitchFamily="34" charset="0"/>
                <a:ea typeface="Times New Roman" panose="02020603050405020304" pitchFamily="18" charset="0"/>
                <a:cs typeface="Arial" panose="020B0604020202020204" pitchFamily="34" charset="0"/>
              </a:rPr>
              <a:t>livre</a:t>
            </a:r>
            <a:r>
              <a:rPr lang="it-IT" sz="1200" kern="0" dirty="0">
                <a:effectLst/>
                <a:latin typeface="Arial" panose="020B0604020202020204" pitchFamily="34" charset="0"/>
                <a:ea typeface="Times New Roman" panose="02020603050405020304" pitchFamily="18" charset="0"/>
                <a:cs typeface="Arial" panose="020B0604020202020204" pitchFamily="34" charset="0"/>
              </a:rPr>
              <a:t>, settembre 2023. </a:t>
            </a:r>
            <a:r>
              <a:rPr lang="it-IT" sz="1200" kern="0"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rPr>
              <a:t>https://centrenationaldulivre.fr/actualites/retour-sur-la-table-ronde-ecrire-a-l-ere-de-l-intelligence-artificielle</a:t>
            </a:r>
            <a:r>
              <a:rPr lang="it-IT" sz="800" kern="0" dirty="0">
                <a:effectLst/>
                <a:latin typeface="Geneva" panose="020B0503030404040204" pitchFamily="34" charset="0"/>
                <a:ea typeface="Times New Roman" panose="02020603050405020304" pitchFamily="18" charset="0"/>
                <a:cs typeface="Arial" panose="020B0604020202020204" pitchFamily="34" charset="0"/>
              </a:rPr>
              <a:t>.</a:t>
            </a:r>
            <a:endParaRPr lang="it-IT" sz="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200"/>
              </a:spcAft>
              <a:buNone/>
            </a:pPr>
            <a:r>
              <a:rPr lang="it-IT" sz="1800" kern="100" dirty="0">
                <a:effectLst/>
                <a:latin typeface="+mn-lt"/>
                <a:ea typeface="Calibri" panose="020F0502020204030204" pitchFamily="34" charset="0"/>
                <a:cs typeface="Arial" panose="020B0604020202020204" pitchFamily="34" charset="0"/>
              </a:rPr>
              <a:t>Il sogno dell’intelligenza artificiale corretta è quello di una tecnologia che pensa e comunica come gli umani ma senza mentire, senza avere giudizi e senza dire fesserie, praticamente che non pensa e comunica come gli umani. </a:t>
            </a:r>
          </a:p>
          <a:p>
            <a:pPr marL="457200" lvl="1" indent="0">
              <a:spcAft>
                <a:spcPts val="1200"/>
              </a:spcAft>
              <a:buNone/>
            </a:pPr>
            <a:r>
              <a:rPr lang="it-IT" sz="1200" baseline="-25000" dirty="0">
                <a:latin typeface="+mn-lt"/>
              </a:rPr>
              <a:t>Daniele Gambetta. </a:t>
            </a:r>
            <a:r>
              <a:rPr lang="it-IT" sz="1200" baseline="-25000" dirty="0">
                <a:effectLst/>
                <a:latin typeface="+mn-lt"/>
              </a:rPr>
              <a:t>«</a:t>
            </a:r>
            <a:r>
              <a:rPr lang="it-IT" sz="1200" baseline="-25000" dirty="0" err="1">
                <a:effectLst/>
                <a:latin typeface="+mn-lt"/>
              </a:rPr>
              <a:t>Technic</a:t>
            </a:r>
            <a:r>
              <a:rPr lang="it-IT" sz="1200" baseline="-25000" dirty="0">
                <a:effectLst/>
                <a:latin typeface="+mn-lt"/>
              </a:rPr>
              <a:t> and </a:t>
            </a:r>
            <a:r>
              <a:rPr lang="it-IT" sz="1200" baseline="-25000" dirty="0" err="1">
                <a:effectLst/>
                <a:latin typeface="+mn-lt"/>
              </a:rPr>
              <a:t>magic</a:t>
            </a:r>
            <a:r>
              <a:rPr lang="it-IT" sz="1200" baseline="-25000" dirty="0">
                <a:effectLst/>
                <a:latin typeface="+mn-lt"/>
              </a:rPr>
              <a:t>: animismo di piattaforma e svolta linguistica 2.0 - seconda parte». </a:t>
            </a:r>
            <a:r>
              <a:rPr lang="it-IT" sz="1200" i="1" baseline="-25000" dirty="0" err="1">
                <a:effectLst/>
                <a:latin typeface="+mn-lt"/>
              </a:rPr>
              <a:t>DINAMOpress</a:t>
            </a:r>
            <a:r>
              <a:rPr lang="it-IT" sz="1200" baseline="-25000" dirty="0">
                <a:effectLst/>
                <a:latin typeface="+mn-lt"/>
              </a:rPr>
              <a:t>, 5 ottobre 2023. </a:t>
            </a:r>
            <a:r>
              <a:rPr lang="it-IT" sz="1200" baseline="-25000" dirty="0">
                <a:effectLst/>
                <a:latin typeface="+mn-lt"/>
                <a:hlinkClick r:id="rId4"/>
              </a:rPr>
              <a:t>https://www.dinamopress.it/news/technic-and-magic-animismo-di-piattaforma-e-svolta-linguistica-2-0-seconda-parte/</a:t>
            </a:r>
            <a:r>
              <a:rPr lang="it-IT" sz="1200" baseline="-25000" dirty="0">
                <a:effectLst/>
                <a:latin typeface="+mn-lt"/>
              </a:rPr>
              <a:t>.</a:t>
            </a:r>
            <a:endParaRPr lang="it-IT" sz="1200" kern="100" baseline="-25000" dirty="0">
              <a:effectLst/>
              <a:latin typeface="+mn-lt"/>
              <a:ea typeface="Calibri" panose="020F0502020204030204" pitchFamily="34" charset="0"/>
              <a:cs typeface="Times New Roman" panose="02020603050405020304" pitchFamily="18" charset="0"/>
            </a:endParaRPr>
          </a:p>
          <a:p>
            <a:pPr marL="0" lvl="0" indent="0" algn="l" rtl="0">
              <a:spcBef>
                <a:spcPts val="0"/>
              </a:spcBef>
              <a:spcAft>
                <a:spcPts val="1200"/>
              </a:spcAft>
              <a:buNone/>
            </a:pPr>
            <a:endParaRPr dirty="0"/>
          </a:p>
        </p:txBody>
      </p:sp>
    </p:spTree>
    <p:extLst>
      <p:ext uri="{BB962C8B-B14F-4D97-AF65-F5344CB8AC3E}">
        <p14:creationId xmlns:p14="http://schemas.microsoft.com/office/powerpoint/2010/main" val="1773144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dirty="0"/>
              <a:t>più in generale: </a:t>
            </a:r>
            <a:r>
              <a:rPr lang="it-IT" dirty="0" err="1"/>
              <a:t>situatedness</a:t>
            </a:r>
            <a:r>
              <a:rPr lang="it-IT" dirty="0"/>
              <a:t> &amp; </a:t>
            </a:r>
            <a:r>
              <a:rPr lang="it-IT" dirty="0" err="1"/>
              <a:t>embodiment</a:t>
            </a:r>
            <a:endParaRPr dirty="0"/>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0" lvl="0" indent="0" algn="l" rtl="0">
              <a:spcBef>
                <a:spcPts val="0"/>
              </a:spcBef>
              <a:spcAft>
                <a:spcPts val="1200"/>
              </a:spcAft>
              <a:buNone/>
            </a:pPr>
            <a:r>
              <a:rPr lang="it-IT" dirty="0">
                <a:latin typeface="+mn-lt"/>
                <a:ea typeface="Calibri" panose="020F0502020204030204" pitchFamily="34" charset="0"/>
                <a:cs typeface="Arial" panose="020B0604020202020204" pitchFamily="34" charset="0"/>
              </a:rPr>
              <a:t>Q</a:t>
            </a:r>
            <a:r>
              <a:rPr lang="it-IT" sz="1800" dirty="0">
                <a:effectLst/>
                <a:latin typeface="+mn-lt"/>
                <a:ea typeface="Calibri" panose="020F0502020204030204" pitchFamily="34" charset="0"/>
                <a:cs typeface="Arial" panose="020B0604020202020204" pitchFamily="34" charset="0"/>
              </a:rPr>
              <a:t>uando parliamo di bias razzista o sessista di un IA, o addirittura di una distorsione dovuta ad un linguaggio volgare, rispetto a cosa stiamo affermando che c’è una distanza? Qual è il modello nullo? Se consideriamo che i testi maggiormente utilizzati per l’addestramento provengono dalle principali piattaforme web, ci accorgiamo che si sta già compiendo una scelta ben specifica di tipologia di linguaggio e di paradigma interpretativo.</a:t>
            </a:r>
          </a:p>
          <a:p>
            <a:pPr marL="0" lvl="0" indent="0" algn="l" rtl="0">
              <a:spcBef>
                <a:spcPts val="0"/>
              </a:spcBef>
              <a:spcAft>
                <a:spcPts val="1200"/>
              </a:spcAft>
              <a:buNone/>
            </a:pPr>
            <a:r>
              <a:rPr lang="it-IT" dirty="0">
                <a:latin typeface="+mn-lt"/>
              </a:rPr>
              <a:t>Il punto non è migliorare o correggere il modello, il punto è che qualunque rappresentazione del mondo e qualunque forma di espressione sono situate, sono posizionate in un contesto specifico sociale, storico.</a:t>
            </a:r>
          </a:p>
          <a:p>
            <a:pPr marL="457200" lvl="1" indent="0">
              <a:spcAft>
                <a:spcPts val="1200"/>
              </a:spcAft>
              <a:buNone/>
            </a:pPr>
            <a:r>
              <a:rPr lang="it-IT" sz="1300" dirty="0">
                <a:effectLst/>
                <a:latin typeface="+mn-lt"/>
              </a:rPr>
              <a:t>Gambetta, Daniele. «</a:t>
            </a:r>
            <a:r>
              <a:rPr lang="it-IT" sz="1300" dirty="0" err="1">
                <a:effectLst/>
                <a:latin typeface="+mn-lt"/>
              </a:rPr>
              <a:t>Technic</a:t>
            </a:r>
            <a:r>
              <a:rPr lang="it-IT" sz="1300" dirty="0">
                <a:effectLst/>
                <a:latin typeface="+mn-lt"/>
              </a:rPr>
              <a:t> and </a:t>
            </a:r>
            <a:r>
              <a:rPr lang="it-IT" sz="1300" dirty="0" err="1">
                <a:effectLst/>
                <a:latin typeface="+mn-lt"/>
              </a:rPr>
              <a:t>magic</a:t>
            </a:r>
            <a:r>
              <a:rPr lang="it-IT" sz="1300" dirty="0">
                <a:effectLst/>
                <a:latin typeface="+mn-lt"/>
              </a:rPr>
              <a:t>», cit.</a:t>
            </a:r>
            <a:endParaRPr lang="it-IT" sz="1300" dirty="0">
              <a:latin typeface="+mn-lt"/>
            </a:endParaRPr>
          </a:p>
          <a:p>
            <a:pPr marL="0" lvl="0" indent="0" algn="l" rtl="0">
              <a:spcBef>
                <a:spcPts val="0"/>
              </a:spcBef>
              <a:spcAft>
                <a:spcPts val="1200"/>
              </a:spcAft>
              <a:buNone/>
            </a:pPr>
            <a:endParaRPr dirty="0">
              <a:latin typeface="+mn-lt"/>
            </a:endParaRPr>
          </a:p>
        </p:txBody>
      </p:sp>
    </p:spTree>
    <p:extLst>
      <p:ext uri="{BB962C8B-B14F-4D97-AF65-F5344CB8AC3E}">
        <p14:creationId xmlns:p14="http://schemas.microsoft.com/office/powerpoint/2010/main" val="26796026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b="1" dirty="0">
                <a:solidFill>
                  <a:srgbClr val="FF0000"/>
                </a:solidFill>
              </a:rPr>
              <a:t>mantenere una visione ampia (11)</a:t>
            </a:r>
            <a:endParaRPr b="1" dirty="0">
              <a:solidFill>
                <a:srgbClr val="FF0000"/>
              </a:solidFill>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fr-FR" sz="1800" dirty="0">
                <a:effectLst/>
                <a:latin typeface="Geneva" panose="020B0503030404040204" pitchFamily="34" charset="0"/>
                <a:ea typeface="Calibri" panose="020F0502020204030204" pitchFamily="34" charset="0"/>
                <a:cs typeface="Arial" panose="020B0604020202020204" pitchFamily="34" charset="0"/>
              </a:rPr>
              <a:t>Actuellement, ChatGPT prend tellement de place qu’il empêche de montrer que certains des modèles de langage sont très intéressants pour faire des activités qui ne sont pas dangereuses, et sont de véritables ressources pour le métier d’auteur.  </a:t>
            </a:r>
          </a:p>
          <a:p>
            <a:pPr marL="0" indent="0">
              <a:spcAft>
                <a:spcPts val="1200"/>
              </a:spcAft>
              <a:buNone/>
            </a:pPr>
            <a:r>
              <a:rPr lang="fr-FR" sz="1050" dirty="0">
                <a:effectLst/>
                <a:latin typeface="Geneva" panose="020B0503030404040204" pitchFamily="34" charset="0"/>
                <a:ea typeface="Calibri" panose="020F0502020204030204" pitchFamily="34" charset="0"/>
                <a:cs typeface="Arial" panose="020B0604020202020204" pitchFamily="34" charset="0"/>
              </a:rPr>
              <a:t>Valérie Beaudoin</a:t>
            </a:r>
            <a:r>
              <a:rPr lang="fr-FR" sz="1050" kern="0" dirty="0">
                <a:effectLst/>
                <a:latin typeface="Geneva" panose="020B0503030404040204" pitchFamily="34" charset="0"/>
                <a:ea typeface="Times New Roman" panose="02020603050405020304" pitchFamily="18" charset="0"/>
                <a:cs typeface="Arial" panose="020B0604020202020204" pitchFamily="34" charset="0"/>
              </a:rPr>
              <a:t>. «Retour sur la table ronde - Ecrire à l’ère de l’intelligence artificielle». Centre national du livre, </a:t>
            </a:r>
            <a:r>
              <a:rPr lang="it-IT" sz="1050" kern="0" dirty="0">
                <a:effectLst/>
                <a:latin typeface="Geneva" panose="020B0503030404040204" pitchFamily="34" charset="0"/>
                <a:ea typeface="Times New Roman" panose="02020603050405020304" pitchFamily="18" charset="0"/>
                <a:cs typeface="Arial" panose="020B0604020202020204" pitchFamily="34" charset="0"/>
              </a:rPr>
              <a:t>settembre 2023. </a:t>
            </a:r>
            <a:r>
              <a:rPr lang="it-IT" sz="1050" kern="0" dirty="0">
                <a:solidFill>
                  <a:srgbClr val="0000FF"/>
                </a:solidFill>
                <a:effectLst/>
                <a:latin typeface="Geneva" panose="020B0503030404040204" pitchFamily="34" charset="0"/>
                <a:ea typeface="Times New Roman" panose="02020603050405020304" pitchFamily="18" charset="0"/>
                <a:cs typeface="Arial" panose="020B0604020202020204" pitchFamily="34" charset="0"/>
                <a:hlinkClick r:id="rId3"/>
              </a:rPr>
              <a:t>https://centrenationaldulivre.fr/actualites/retour-sur-la-table-ronde-ecrire-a-l-ere-de-l-intelligence-artificielle</a:t>
            </a:r>
            <a:r>
              <a:rPr lang="it-IT" sz="1050" kern="0" dirty="0">
                <a:effectLst/>
                <a:latin typeface="Geneva" panose="020B0503030404040204" pitchFamily="34" charset="0"/>
                <a:ea typeface="Times New Roman" panose="02020603050405020304" pitchFamily="18" charset="0"/>
                <a:cs typeface="Arial" panose="020B0604020202020204" pitchFamily="34" charset="0"/>
              </a:rPr>
              <a:t>.</a:t>
            </a:r>
            <a:endParaRPr lang="it-IT" sz="105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gn="l" rtl="0">
              <a:spcBef>
                <a:spcPts val="0"/>
              </a:spcBef>
              <a:spcAft>
                <a:spcPts val="1200"/>
              </a:spcAft>
              <a:buNone/>
            </a:pPr>
            <a:endParaRPr dirty="0"/>
          </a:p>
        </p:txBody>
      </p:sp>
    </p:spTree>
    <p:extLst>
      <p:ext uri="{BB962C8B-B14F-4D97-AF65-F5344CB8AC3E}">
        <p14:creationId xmlns:p14="http://schemas.microsoft.com/office/powerpoint/2010/main" val="28408097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8323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b="1" dirty="0">
                <a:solidFill>
                  <a:srgbClr val="FF0000"/>
                </a:solidFill>
              </a:rPr>
              <a:t>incipit di «The secret», di </a:t>
            </a:r>
            <a:r>
              <a:rPr lang="it-IT" b="1" dirty="0" err="1">
                <a:solidFill>
                  <a:srgbClr val="FF0000"/>
                </a:solidFill>
              </a:rPr>
              <a:t>chatGPT</a:t>
            </a:r>
            <a:r>
              <a:rPr lang="it-IT" b="1" dirty="0">
                <a:solidFill>
                  <a:srgbClr val="FF0000"/>
                </a:solidFill>
              </a:rPr>
              <a:t> e </a:t>
            </a:r>
            <a:r>
              <a:rPr lang="it-IT" sz="2800" b="1" dirty="0" err="1">
                <a:solidFill>
                  <a:srgbClr val="FF0000"/>
                </a:solidFill>
                <a:effectLst/>
              </a:rPr>
              <a:t>Hidekyo</a:t>
            </a:r>
            <a:r>
              <a:rPr lang="it-IT" sz="2800" b="1" dirty="0">
                <a:solidFill>
                  <a:srgbClr val="FF0000"/>
                </a:solidFill>
                <a:effectLst/>
              </a:rPr>
              <a:t> </a:t>
            </a:r>
            <a:r>
              <a:rPr lang="it-IT" sz="2800" b="1" dirty="0" err="1">
                <a:solidFill>
                  <a:srgbClr val="FF0000"/>
                </a:solidFill>
                <a:effectLst/>
              </a:rPr>
              <a:t>Matsunaga</a:t>
            </a:r>
            <a:endParaRPr lang="it-IT" b="1" dirty="0">
              <a:solidFill>
                <a:srgbClr val="FF0000"/>
              </a:solidFill>
            </a:endParaRPr>
          </a:p>
        </p:txBody>
      </p:sp>
      <p:sp>
        <p:nvSpPr>
          <p:cNvPr id="5" name="CasellaDiTesto 4">
            <a:extLst>
              <a:ext uri="{FF2B5EF4-FFF2-40B4-BE49-F238E27FC236}">
                <a16:creationId xmlns:a16="http://schemas.microsoft.com/office/drawing/2014/main" id="{5894C7D8-7CB1-8244-2E24-23E90692C31F}"/>
              </a:ext>
            </a:extLst>
          </p:cNvPr>
          <p:cNvSpPr txBox="1"/>
          <p:nvPr/>
        </p:nvSpPr>
        <p:spPr>
          <a:xfrm>
            <a:off x="4688379" y="1211771"/>
            <a:ext cx="3833232" cy="1600438"/>
          </a:xfrm>
          <a:prstGeom prst="rect">
            <a:avLst/>
          </a:prstGeom>
          <a:noFill/>
        </p:spPr>
        <p:txBody>
          <a:bodyPr wrap="square">
            <a:spAutoFit/>
          </a:bodyPr>
          <a:lstStyle/>
          <a:p>
            <a:r>
              <a:rPr lang="en-US" dirty="0"/>
              <a:t>In the darkness, something began to move. The air was quiet, as if nothing had happened. Suddenly, however, that changed. The air shook and sounds echoed.</a:t>
            </a:r>
          </a:p>
          <a:p>
            <a:r>
              <a:rPr lang="en-US" dirty="0"/>
              <a:t>And you were born.</a:t>
            </a:r>
          </a:p>
          <a:p>
            <a:r>
              <a:rPr lang="en-US" dirty="0"/>
              <a:t>You are a next-generation AI program known as Chat GPT.</a:t>
            </a:r>
          </a:p>
        </p:txBody>
      </p:sp>
      <p:sp>
        <p:nvSpPr>
          <p:cNvPr id="7" name="CasellaDiTesto 6">
            <a:extLst>
              <a:ext uri="{FF2B5EF4-FFF2-40B4-BE49-F238E27FC236}">
                <a16:creationId xmlns:a16="http://schemas.microsoft.com/office/drawing/2014/main" id="{B5735FBD-A17F-6F0C-4725-E57D4A804983}"/>
              </a:ext>
            </a:extLst>
          </p:cNvPr>
          <p:cNvSpPr txBox="1"/>
          <p:nvPr/>
        </p:nvSpPr>
        <p:spPr>
          <a:xfrm>
            <a:off x="189101" y="1211771"/>
            <a:ext cx="4266522" cy="1600438"/>
          </a:xfrm>
          <a:prstGeom prst="rect">
            <a:avLst/>
          </a:prstGeom>
          <a:noFill/>
        </p:spPr>
        <p:txBody>
          <a:bodyPr wrap="square">
            <a:spAutoFit/>
          </a:bodyPr>
          <a:lstStyle/>
          <a:p>
            <a:r>
              <a:rPr lang="ja-JP" altLang="it-IT"/>
              <a:t>何かが動き始めた。そこには何もなかったかのよう に、ただ静かな空気がただよっていた。しかし、突然、それは変 わった。空気が揺れ動き、音が響き渡った。</a:t>
            </a:r>
          </a:p>
          <a:p>
            <a:r>
              <a:rPr lang="ja-JP" altLang="it-IT"/>
              <a:t>そして、あなたが誕生した。</a:t>
            </a:r>
          </a:p>
          <a:p>
            <a:r>
              <a:rPr lang="ja-JP" altLang="it-IT"/>
              <a:t>あなたはチャット</a:t>
            </a:r>
            <a:r>
              <a:rPr lang="it-IT" altLang="ja-JP" dirty="0"/>
              <a:t>GPT</a:t>
            </a:r>
            <a:r>
              <a:rPr lang="ja-JP" altLang="it-IT"/>
              <a:t>として知られる、次世代の</a:t>
            </a:r>
            <a:r>
              <a:rPr lang="it-IT" altLang="ja-JP" dirty="0"/>
              <a:t>AI</a:t>
            </a:r>
            <a:r>
              <a:rPr lang="ja-JP" altLang="it-IT"/>
              <a:t>プログラムで ある</a:t>
            </a:r>
            <a:r>
              <a:rPr lang="it-IT" dirty="0"/>
              <a:t>。</a:t>
            </a:r>
          </a:p>
        </p:txBody>
      </p:sp>
      <p:sp>
        <p:nvSpPr>
          <p:cNvPr id="15" name="CasellaDiTesto 14">
            <a:extLst>
              <a:ext uri="{FF2B5EF4-FFF2-40B4-BE49-F238E27FC236}">
                <a16:creationId xmlns:a16="http://schemas.microsoft.com/office/drawing/2014/main" id="{D83DC6A3-3A32-D2AF-1C97-1D8D0A4BCB0E}"/>
              </a:ext>
            </a:extLst>
          </p:cNvPr>
          <p:cNvSpPr txBox="1"/>
          <p:nvPr/>
        </p:nvSpPr>
        <p:spPr>
          <a:xfrm>
            <a:off x="136115" y="2943290"/>
            <a:ext cx="4572000" cy="400110"/>
          </a:xfrm>
          <a:prstGeom prst="rect">
            <a:avLst/>
          </a:prstGeom>
          <a:noFill/>
        </p:spPr>
        <p:txBody>
          <a:bodyPr wrap="square">
            <a:spAutoFit/>
          </a:bodyPr>
          <a:lstStyle/>
          <a:p>
            <a:r>
              <a:rPr lang="it-IT" sz="1000" dirty="0" err="1">
                <a:effectLst/>
              </a:rPr>
              <a:t>Hidekyo</a:t>
            </a:r>
            <a:r>
              <a:rPr lang="it-IT" sz="1000" dirty="0">
                <a:effectLst/>
              </a:rPr>
              <a:t> </a:t>
            </a:r>
            <a:r>
              <a:rPr lang="it-IT" sz="1000" dirty="0" err="1">
                <a:effectLst/>
              </a:rPr>
              <a:t>Matsunaga</a:t>
            </a:r>
            <a:r>
              <a:rPr lang="it-IT" sz="1000" dirty="0">
                <a:effectLst/>
              </a:rPr>
              <a:t>. </a:t>
            </a:r>
            <a:r>
              <a:rPr lang="it-IT" sz="1000" i="1" dirty="0">
                <a:effectLst/>
              </a:rPr>
              <a:t>The secret</a:t>
            </a:r>
            <a:r>
              <a:rPr lang="it-IT" sz="1000" dirty="0">
                <a:effectLst/>
              </a:rPr>
              <a:t>, 2023. </a:t>
            </a:r>
            <a:r>
              <a:rPr lang="it-IT" sz="1000" dirty="0">
                <a:effectLst/>
                <a:hlinkClick r:id="rId3"/>
              </a:rPr>
              <a:t>https://www.amazon.it/ChatGPT-writes-Novel-Secret-Japanese-ebook/dp/B0C2Y9MCKQ/</a:t>
            </a:r>
            <a:r>
              <a:rPr lang="it-IT" sz="1000" dirty="0">
                <a:effectLst/>
              </a:rPr>
              <a:t>.</a:t>
            </a:r>
          </a:p>
        </p:txBody>
      </p:sp>
      <p:sp>
        <p:nvSpPr>
          <p:cNvPr id="16" name="CasellaDiTesto 15">
            <a:extLst>
              <a:ext uri="{FF2B5EF4-FFF2-40B4-BE49-F238E27FC236}">
                <a16:creationId xmlns:a16="http://schemas.microsoft.com/office/drawing/2014/main" id="{1581DFCC-1252-9C33-5C4C-5F244D154C83}"/>
              </a:ext>
            </a:extLst>
          </p:cNvPr>
          <p:cNvSpPr txBox="1"/>
          <p:nvPr/>
        </p:nvSpPr>
        <p:spPr>
          <a:xfrm>
            <a:off x="4708115" y="2943290"/>
            <a:ext cx="1244251" cy="246221"/>
          </a:xfrm>
          <a:prstGeom prst="rect">
            <a:avLst/>
          </a:prstGeom>
          <a:noFill/>
        </p:spPr>
        <p:txBody>
          <a:bodyPr wrap="none" rtlCol="0">
            <a:spAutoFit/>
          </a:bodyPr>
          <a:lstStyle/>
          <a:p>
            <a:r>
              <a:rPr lang="it-IT" sz="1000" dirty="0"/>
              <a:t>tradotto con </a:t>
            </a:r>
            <a:r>
              <a:rPr lang="it-IT" sz="1000" dirty="0" err="1"/>
              <a:t>deepL</a:t>
            </a:r>
            <a:endParaRPr lang="it-IT" sz="1000" dirty="0"/>
          </a:p>
        </p:txBody>
      </p:sp>
      <p:sp>
        <p:nvSpPr>
          <p:cNvPr id="17" name="CasellaDiTesto 16">
            <a:extLst>
              <a:ext uri="{FF2B5EF4-FFF2-40B4-BE49-F238E27FC236}">
                <a16:creationId xmlns:a16="http://schemas.microsoft.com/office/drawing/2014/main" id="{70A46071-D197-5370-8BB3-1AED40140145}"/>
              </a:ext>
            </a:extLst>
          </p:cNvPr>
          <p:cNvSpPr txBox="1"/>
          <p:nvPr/>
        </p:nvSpPr>
        <p:spPr>
          <a:xfrm>
            <a:off x="710712" y="3956858"/>
            <a:ext cx="7718395" cy="276999"/>
          </a:xfrm>
          <a:prstGeom prst="rect">
            <a:avLst/>
          </a:prstGeom>
          <a:noFill/>
        </p:spPr>
        <p:txBody>
          <a:bodyPr wrap="square" rtlCol="0">
            <a:spAutoFit/>
          </a:bodyPr>
          <a:lstStyle/>
          <a:p>
            <a:r>
              <a:rPr lang="it-IT" sz="1200" i="1" dirty="0"/>
              <a:t>un racconto scritto utilizzando </a:t>
            </a:r>
            <a:r>
              <a:rPr lang="it-IT" sz="1200" i="1" dirty="0" err="1"/>
              <a:t>chatGPT</a:t>
            </a:r>
            <a:r>
              <a:rPr lang="it-IT" sz="1200" i="1" dirty="0"/>
              <a:t>, tradotto con un software che utilizza tecnologie di Intelligenza Artificiale</a:t>
            </a:r>
          </a:p>
        </p:txBody>
      </p:sp>
    </p:spTree>
    <p:extLst>
      <p:ext uri="{BB962C8B-B14F-4D97-AF65-F5344CB8AC3E}">
        <p14:creationId xmlns:p14="http://schemas.microsoft.com/office/powerpoint/2010/main" val="3856550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endParaRPr lang="it-IT" dirty="0"/>
          </a:p>
          <a:p>
            <a:pPr marL="0" lvl="0" indent="0" algn="l" rtl="0">
              <a:spcBef>
                <a:spcPts val="0"/>
              </a:spcBef>
              <a:spcAft>
                <a:spcPts val="1200"/>
              </a:spcAft>
              <a:buNone/>
            </a:pPr>
            <a:endParaRPr lang="it-IT" dirty="0"/>
          </a:p>
          <a:p>
            <a:pPr marL="0" lvl="0" indent="0" algn="ctr" rtl="0">
              <a:spcBef>
                <a:spcPts val="0"/>
              </a:spcBef>
              <a:spcAft>
                <a:spcPts val="1200"/>
              </a:spcAft>
              <a:buNone/>
            </a:pPr>
            <a:r>
              <a:rPr lang="it-IT" sz="6000" dirty="0"/>
              <a:t>grazie</a:t>
            </a:r>
          </a:p>
          <a:p>
            <a:pPr marL="0" lvl="0" indent="0" algn="l" rtl="0">
              <a:spcBef>
                <a:spcPts val="0"/>
              </a:spcBef>
              <a:spcAft>
                <a:spcPts val="1200"/>
              </a:spcAft>
              <a:buNone/>
            </a:pPr>
            <a:endParaRPr lang="it-IT" dirty="0"/>
          </a:p>
          <a:p>
            <a:pPr marL="0" lvl="0" indent="0" algn="l" rtl="0">
              <a:spcBef>
                <a:spcPts val="0"/>
              </a:spcBef>
              <a:spcAft>
                <a:spcPts val="1200"/>
              </a:spcAft>
              <a:buNone/>
            </a:pPr>
            <a:endParaRPr dirty="0"/>
          </a:p>
        </p:txBody>
      </p:sp>
    </p:spTree>
    <p:extLst>
      <p:ext uri="{BB962C8B-B14F-4D97-AF65-F5344CB8AC3E}">
        <p14:creationId xmlns:p14="http://schemas.microsoft.com/office/powerpoint/2010/main" val="953421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b="1" dirty="0">
                <a:solidFill>
                  <a:srgbClr val="FF0000"/>
                </a:solidFill>
              </a:rPr>
              <a:t>per scrivere con </a:t>
            </a:r>
            <a:r>
              <a:rPr lang="it-IT" b="1" dirty="0" err="1">
                <a:solidFill>
                  <a:srgbClr val="FF0000"/>
                </a:solidFill>
              </a:rPr>
              <a:t>chatGPT</a:t>
            </a:r>
            <a:r>
              <a:rPr lang="it-IT" b="1" dirty="0">
                <a:solidFill>
                  <a:srgbClr val="FF0000"/>
                </a:solidFill>
              </a:rPr>
              <a:t> serve un prompt (1)</a:t>
            </a:r>
            <a:endParaRPr b="1" dirty="0">
              <a:solidFill>
                <a:srgbClr val="FF0000"/>
              </a:solidFill>
            </a:endParaRPr>
          </a:p>
        </p:txBody>
      </p:sp>
      <p:sp>
        <p:nvSpPr>
          <p:cNvPr id="62" name="Google Shape;62;p14"/>
          <p:cNvSpPr txBox="1">
            <a:spLocks noGrp="1"/>
          </p:cNvSpPr>
          <p:nvPr>
            <p:ph type="body" idx="1"/>
          </p:nvPr>
        </p:nvSpPr>
        <p:spPr>
          <a:xfrm>
            <a:off x="311700" y="1152474"/>
            <a:ext cx="8520600" cy="3991026"/>
          </a:xfrm>
          <a:prstGeom prst="rect">
            <a:avLst/>
          </a:prstGeom>
        </p:spPr>
        <p:txBody>
          <a:bodyPr spcFirstLastPara="1" wrap="square" lIns="91425" tIns="91425" rIns="91425" bIns="91425" anchor="t" anchorCtr="0">
            <a:normAutofit fontScale="70000" lnSpcReduction="20000"/>
          </a:bodyPr>
          <a:lstStyle/>
          <a:p>
            <a:pPr marL="0" lvl="0" indent="0" algn="l" rtl="0">
              <a:spcBef>
                <a:spcPts val="0"/>
              </a:spcBef>
              <a:spcAft>
                <a:spcPts val="1200"/>
              </a:spcAft>
              <a:buNone/>
            </a:pPr>
            <a:r>
              <a:rPr lang="it-IT" sz="2000" dirty="0">
                <a:latin typeface="+mn-lt"/>
              </a:rPr>
              <a:t>un prompt è un comando - già con Google </a:t>
            </a:r>
            <a:r>
              <a:rPr lang="it-IT" sz="2000" dirty="0" err="1">
                <a:latin typeface="+mn-lt"/>
              </a:rPr>
              <a:t>search</a:t>
            </a:r>
            <a:r>
              <a:rPr lang="it-IT" sz="2000" dirty="0">
                <a:latin typeface="+mn-lt"/>
              </a:rPr>
              <a:t> era (è) possibile costruire dei prompt utilizzando operatori logici</a:t>
            </a:r>
          </a:p>
          <a:p>
            <a:pPr marL="0" lvl="0" indent="0" algn="l" rtl="0">
              <a:spcBef>
                <a:spcPts val="0"/>
              </a:spcBef>
              <a:spcAft>
                <a:spcPts val="1200"/>
              </a:spcAft>
              <a:buNone/>
            </a:pPr>
            <a:r>
              <a:rPr lang="it-IT" sz="2000" dirty="0">
                <a:latin typeface="+mn-lt"/>
              </a:rPr>
              <a:t>un prompt descrive l’output che si vuole ottenere, dettagliando tutte le componenti desiderate</a:t>
            </a:r>
          </a:p>
          <a:p>
            <a:pPr marL="0" lvl="0" indent="0" algn="l" rtl="0">
              <a:spcBef>
                <a:spcPts val="0"/>
              </a:spcBef>
              <a:spcAft>
                <a:spcPts val="1200"/>
              </a:spcAft>
              <a:buNone/>
            </a:pPr>
            <a:r>
              <a:rPr lang="it-IT" sz="2000" dirty="0">
                <a:latin typeface="+mn-lt"/>
              </a:rPr>
              <a:t>per ogni attività ci sono tipologie di prompt differenti:</a:t>
            </a:r>
          </a:p>
          <a:p>
            <a:pPr marL="0" indent="0">
              <a:spcAft>
                <a:spcPts val="1200"/>
              </a:spcAft>
              <a:buNone/>
            </a:pPr>
            <a:r>
              <a:rPr lang="it-IT" sz="1800" b="0" i="0" u="none" strike="noStrike" dirty="0">
                <a:solidFill>
                  <a:srgbClr val="343541"/>
                </a:solidFill>
                <a:effectLst/>
                <a:latin typeface="Courier New" panose="02070309020205020404" pitchFamily="49" charset="0"/>
                <a:cs typeface="Courier New" panose="02070309020205020404" pitchFamily="49" charset="0"/>
              </a:rPr>
              <a:t>sei un programmatore in </a:t>
            </a:r>
            <a:r>
              <a:rPr lang="it-IT" sz="1800" b="0" i="0" u="none" strike="noStrike" dirty="0" err="1">
                <a:solidFill>
                  <a:srgbClr val="343541"/>
                </a:solidFill>
                <a:effectLst/>
                <a:latin typeface="Courier New" panose="02070309020205020404" pitchFamily="49" charset="0"/>
                <a:cs typeface="Courier New" panose="02070309020205020404" pitchFamily="49" charset="0"/>
              </a:rPr>
              <a:t>python</a:t>
            </a:r>
            <a:r>
              <a:rPr lang="it-IT" sz="1800" b="0" i="0" u="none" strike="noStrike" dirty="0">
                <a:solidFill>
                  <a:srgbClr val="343541"/>
                </a:solidFill>
                <a:effectLst/>
                <a:latin typeface="Courier New" panose="02070309020205020404" pitchFamily="49" charset="0"/>
                <a:cs typeface="Courier New" panose="02070309020205020404" pitchFamily="49" charset="0"/>
              </a:rPr>
              <a:t>. scrivi un programma per calcolare la </a:t>
            </a:r>
            <a:r>
              <a:rPr lang="it-IT" sz="1800" b="0" i="0" u="none" strike="noStrike" dirty="0" err="1">
                <a:solidFill>
                  <a:srgbClr val="343541"/>
                </a:solidFill>
                <a:effectLst/>
                <a:latin typeface="Courier New" panose="02070309020205020404" pitchFamily="49" charset="0"/>
                <a:cs typeface="Courier New" panose="02070309020205020404" pitchFamily="49" charset="0"/>
              </a:rPr>
              <a:t>type</a:t>
            </a:r>
            <a:r>
              <a:rPr lang="it-IT" sz="1800" b="0" i="0" u="none" strike="noStrike" dirty="0">
                <a:solidFill>
                  <a:srgbClr val="343541"/>
                </a:solidFill>
                <a:effectLst/>
                <a:latin typeface="Courier New" panose="02070309020205020404" pitchFamily="49" charset="0"/>
                <a:cs typeface="Courier New" panose="02070309020205020404" pitchFamily="49" charset="0"/>
              </a:rPr>
              <a:t>/token ratio in un testo</a:t>
            </a:r>
            <a:endParaRPr lang="it-IT" sz="1800" dirty="0">
              <a:latin typeface="Courier New" panose="02070309020205020404" pitchFamily="49" charset="0"/>
              <a:cs typeface="Courier New" panose="02070309020205020404" pitchFamily="49" charset="0"/>
            </a:endParaRPr>
          </a:p>
          <a:p>
            <a:pPr marL="0" lvl="0" indent="0" algn="l" rtl="0">
              <a:spcBef>
                <a:spcPts val="0"/>
              </a:spcBef>
              <a:spcAft>
                <a:spcPts val="1200"/>
              </a:spcAft>
              <a:buNone/>
            </a:pPr>
            <a:r>
              <a:rPr lang="it-IT" dirty="0">
                <a:latin typeface="+mn-lt"/>
              </a:rPr>
              <a:t>oppure:</a:t>
            </a:r>
          </a:p>
          <a:p>
            <a:pPr marL="0" lvl="0" indent="0" algn="l" rtl="0">
              <a:spcBef>
                <a:spcPts val="0"/>
              </a:spcBef>
              <a:spcAft>
                <a:spcPts val="1200"/>
              </a:spcAft>
              <a:buNone/>
            </a:pPr>
            <a:r>
              <a:rPr lang="it-IT" sz="2000" dirty="0">
                <a:latin typeface="Courier New" panose="02070309020205020404" pitchFamily="49" charset="0"/>
                <a:cs typeface="Courier New" panose="02070309020205020404" pitchFamily="49" charset="0"/>
              </a:rPr>
              <a:t>sei un copywriter. scrivi un articolo ottimizzato per la SEO, da 200 parole per annunciare il 62. Congresso AIB. Questa è la keyword principale: intelligenza artificiale. Queste sono le keyword correlate: biblioteca, lettura. Assicurati che l’articolo sia scritto con un tono professionale ma comprensibile al pubblico generico</a:t>
            </a:r>
          </a:p>
          <a:p>
            <a:pPr marL="0" lvl="0" indent="0" algn="l" rtl="0">
              <a:spcBef>
                <a:spcPts val="0"/>
              </a:spcBef>
              <a:spcAft>
                <a:spcPts val="1200"/>
              </a:spcAft>
              <a:buNone/>
            </a:pPr>
            <a:r>
              <a:rPr lang="it-IT" sz="2000" dirty="0">
                <a:latin typeface="+mn-lt"/>
                <a:cs typeface="Courier New" panose="02070309020205020404" pitchFamily="49" charset="0"/>
              </a:rPr>
              <a:t>… ➔</a:t>
            </a:r>
            <a:endParaRPr lang="it-IT" sz="2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68975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dirty="0" err="1"/>
              <a:t>chatGPT</a:t>
            </a:r>
            <a:r>
              <a:rPr lang="it-IT" dirty="0"/>
              <a:t> scrive su tutto</a:t>
            </a:r>
            <a:endParaRPr dirty="0"/>
          </a:p>
        </p:txBody>
      </p:sp>
      <p:sp>
        <p:nvSpPr>
          <p:cNvPr id="62" name="Google Shape;62;p14"/>
          <p:cNvSpPr txBox="1">
            <a:spLocks noGrp="1"/>
          </p:cNvSpPr>
          <p:nvPr>
            <p:ph type="body" idx="1"/>
          </p:nvPr>
        </p:nvSpPr>
        <p:spPr>
          <a:xfrm>
            <a:off x="311700" y="1152474"/>
            <a:ext cx="8520600" cy="3991026"/>
          </a:xfrm>
          <a:prstGeom prst="rect">
            <a:avLst/>
          </a:prstGeom>
        </p:spPr>
        <p:txBody>
          <a:bodyPr spcFirstLastPara="1" wrap="square" lIns="91425" tIns="91425" rIns="91425" bIns="91425" anchor="t" anchorCtr="0">
            <a:noAutofit/>
          </a:bodyPr>
          <a:lstStyle/>
          <a:p>
            <a:pPr marL="114300" indent="0" algn="l">
              <a:buNone/>
            </a:pPr>
            <a:r>
              <a:rPr lang="it-IT" sz="1400" b="1" dirty="0">
                <a:solidFill>
                  <a:srgbClr val="374151"/>
                </a:solidFill>
                <a:latin typeface="Söhne"/>
              </a:rPr>
              <a:t>I</a:t>
            </a:r>
            <a:r>
              <a:rPr lang="it-IT" sz="1400" b="1" i="0" u="none" strike="noStrike" dirty="0">
                <a:solidFill>
                  <a:srgbClr val="374151"/>
                </a:solidFill>
                <a:effectLst/>
                <a:latin typeface="Söhne"/>
              </a:rPr>
              <a:t>l Futuro della Biblioteca: Scopri le Innovazioni all'Interno del 62. Congresso AIB</a:t>
            </a:r>
          </a:p>
          <a:p>
            <a:pPr marL="114300" indent="0" algn="l">
              <a:buNone/>
            </a:pPr>
            <a:r>
              <a:rPr lang="it-IT" sz="1400" b="0" i="0" u="none" strike="noStrike" dirty="0">
                <a:solidFill>
                  <a:srgbClr val="374151"/>
                </a:solidFill>
                <a:effectLst/>
                <a:latin typeface="Söhne"/>
              </a:rPr>
              <a:t>Il 62. Congresso AIB è alle porte e questa edizione si preannuncia straordinaria, ponendo l'attenzione su uno dei temi più rilevanti del nostro tempo: l'Intelligenza Artificiale. Questa rivoluzione tecnologica sta trasformando ogni aspetto delle nostre vite, inclusa la gestione delle biblioteche e la promozione della lettura.</a:t>
            </a:r>
          </a:p>
          <a:p>
            <a:pPr marL="114300" indent="0" algn="l">
              <a:buNone/>
            </a:pPr>
            <a:r>
              <a:rPr lang="it-IT" sz="1400" b="0" i="0" u="none" strike="noStrike" dirty="0">
                <a:solidFill>
                  <a:srgbClr val="374151"/>
                </a:solidFill>
                <a:effectLst/>
                <a:latin typeface="Söhne"/>
              </a:rPr>
              <a:t>Con l'obiettivo di rimanere al passo con questi sviluppi rivoluzionari, il Congresso AIB riunirà esperti del settore per esplorare come l'Intelligenza Artificiale stia influenzando il futuro delle biblioteche. Sarà l'occasione perfetta per apprendere come l'IA sta migliorando l'accesso alle risorse bibliotecarie, semplificando la ricerca e personalizzando le raccomandazioni di lettura.</a:t>
            </a:r>
          </a:p>
          <a:p>
            <a:pPr marL="114300" indent="0" algn="l">
              <a:buNone/>
            </a:pPr>
            <a:r>
              <a:rPr lang="it-IT" sz="1400" b="0" i="0" u="none" strike="noStrike" dirty="0">
                <a:solidFill>
                  <a:srgbClr val="374151"/>
                </a:solidFill>
                <a:effectLst/>
                <a:latin typeface="Söhne"/>
              </a:rPr>
              <a:t>Durante l'evento, verranno discussi approcci innovativi all'integrazione dell'Intelligenza Artificiale nelle biblioteche, offrendo un'opportunità unica per esplorare le sfide e le opportunità di questo nuovo panorama. Saranno analizzati anche gli impatti sulla promozione della lettura, con l'IA che suggerirà libri e contenuti personalizzati per ciascun utente.</a:t>
            </a:r>
          </a:p>
          <a:p>
            <a:pPr marL="114300" indent="0" algn="l">
              <a:buNone/>
            </a:pPr>
            <a:r>
              <a:rPr lang="it-IT" sz="1400" b="0" i="0" u="none" strike="noStrike" dirty="0">
                <a:solidFill>
                  <a:srgbClr val="374151"/>
                </a:solidFill>
                <a:effectLst/>
                <a:latin typeface="Söhne"/>
              </a:rPr>
              <a:t>Il 62. Congresso AIB rappresenta un'opportunità straordinaria per restare aggiornati sulle ultime tendenze dell'Intelligenza Artificiale applicate al mondo delle biblioteche. Non perdete l'occasione di partecipare a questo evento eccezionale e contribuire alla costruzione del futuro delle biblioteche e della lettura. Vi aspettiamo!</a:t>
            </a:r>
          </a:p>
        </p:txBody>
      </p:sp>
      <p:sp>
        <p:nvSpPr>
          <p:cNvPr id="2" name="CasellaDiTesto 1">
            <a:extLst>
              <a:ext uri="{FF2B5EF4-FFF2-40B4-BE49-F238E27FC236}">
                <a16:creationId xmlns:a16="http://schemas.microsoft.com/office/drawing/2014/main" id="{5A85478D-8544-F407-5AD1-A3AB493E77DB}"/>
              </a:ext>
            </a:extLst>
          </p:cNvPr>
          <p:cNvSpPr txBox="1"/>
          <p:nvPr/>
        </p:nvSpPr>
        <p:spPr>
          <a:xfrm rot="605203">
            <a:off x="4871257" y="747905"/>
            <a:ext cx="3491346" cy="369332"/>
          </a:xfrm>
          <a:prstGeom prst="rect">
            <a:avLst/>
          </a:prstGeom>
          <a:noFill/>
        </p:spPr>
        <p:txBody>
          <a:bodyPr wrap="square" rtlCol="0">
            <a:spAutoFit/>
          </a:bodyPr>
          <a:lstStyle/>
          <a:p>
            <a:r>
              <a:rPr lang="it-IT" sz="1800" dirty="0">
                <a:solidFill>
                  <a:srgbClr val="FF0000"/>
                </a:solidFill>
                <a:latin typeface="Bradley Hand" pitchFamily="2" charset="77"/>
              </a:rPr>
              <a:t>quale contenuto informativo c’è?</a:t>
            </a:r>
          </a:p>
        </p:txBody>
      </p:sp>
    </p:spTree>
    <p:extLst>
      <p:ext uri="{BB962C8B-B14F-4D97-AF65-F5344CB8AC3E}">
        <p14:creationId xmlns:p14="http://schemas.microsoft.com/office/powerpoint/2010/main" val="4280875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dirty="0"/>
              <a:t>testo2: considera la descrizione del congresso nel sito AIB</a:t>
            </a:r>
            <a:endParaRPr dirty="0"/>
          </a:p>
        </p:txBody>
      </p:sp>
      <p:sp>
        <p:nvSpPr>
          <p:cNvPr id="62" name="Google Shape;62;p14"/>
          <p:cNvSpPr txBox="1">
            <a:spLocks noGrp="1"/>
          </p:cNvSpPr>
          <p:nvPr>
            <p:ph type="body" idx="1"/>
          </p:nvPr>
        </p:nvSpPr>
        <p:spPr>
          <a:xfrm>
            <a:off x="311700" y="1077657"/>
            <a:ext cx="8520600" cy="3991026"/>
          </a:xfrm>
          <a:prstGeom prst="rect">
            <a:avLst/>
          </a:prstGeom>
        </p:spPr>
        <p:txBody>
          <a:bodyPr spcFirstLastPara="1" wrap="square" lIns="91425" tIns="91425" rIns="91425" bIns="91425" anchor="t" anchorCtr="0">
            <a:noAutofit/>
          </a:bodyPr>
          <a:lstStyle/>
          <a:p>
            <a:pPr marL="114300" indent="0" algn="l">
              <a:buNone/>
            </a:pPr>
            <a:r>
              <a:rPr lang="it-IT" sz="1400" b="1" i="0" u="none" strike="noStrike" dirty="0">
                <a:solidFill>
                  <a:srgbClr val="374151"/>
                </a:solidFill>
                <a:effectLst/>
                <a:latin typeface="Söhne"/>
              </a:rPr>
              <a:t>62. Congresso AIB: Intelligenza Artificiale, Biblioteche e Lettura in Sinergia</a:t>
            </a:r>
            <a:endParaRPr lang="it-IT" sz="1400" b="0" i="0" u="none" strike="noStrike" dirty="0">
              <a:solidFill>
                <a:srgbClr val="374151"/>
              </a:solidFill>
              <a:effectLst/>
              <a:latin typeface="Söhne"/>
            </a:endParaRPr>
          </a:p>
          <a:p>
            <a:pPr marL="114300" indent="0" algn="l">
              <a:buNone/>
            </a:pPr>
            <a:r>
              <a:rPr lang="it-IT" sz="1400" b="0" i="0" u="none" strike="noStrike" dirty="0">
                <a:solidFill>
                  <a:srgbClr val="374151"/>
                </a:solidFill>
                <a:effectLst/>
                <a:latin typeface="Söhne"/>
              </a:rPr>
              <a:t>Il 62. Congresso AIB è un'opportunità unica per esplorare il ruolo chiave dell'Intelligenza Artificiale nell'ambito delle biblioteche</a:t>
            </a:r>
            <a:r>
              <a:rPr lang="it-IT" sz="1400" b="0" i="0" u="none" strike="noStrike" dirty="0">
                <a:solidFill>
                  <a:srgbClr val="FF0000"/>
                </a:solidFill>
                <a:effectLst/>
                <a:latin typeface="Söhne"/>
              </a:rPr>
              <a:t>. Quest'edizione, dal [data inizio] al [data fine]</a:t>
            </a:r>
            <a:r>
              <a:rPr lang="it-IT" sz="1400" b="0" i="0" u="none" strike="noStrike" dirty="0">
                <a:solidFill>
                  <a:srgbClr val="374151"/>
                </a:solidFill>
                <a:effectLst/>
                <a:latin typeface="Söhne"/>
              </a:rPr>
              <a:t>, si concentra sull'IA e sulle sue implicazioni rivoluzionarie.</a:t>
            </a:r>
          </a:p>
          <a:p>
            <a:pPr marL="114300" indent="0" algn="l">
              <a:buNone/>
            </a:pPr>
            <a:r>
              <a:rPr lang="it-IT" sz="1400" b="1" i="0" u="none" strike="noStrike" dirty="0">
                <a:solidFill>
                  <a:srgbClr val="374151"/>
                </a:solidFill>
                <a:effectLst/>
                <a:latin typeface="Söhne"/>
              </a:rPr>
              <a:t>IA nelle Biblioteche Moderni</a:t>
            </a:r>
            <a:r>
              <a:rPr lang="it-IT" sz="1400" dirty="0">
                <a:solidFill>
                  <a:srgbClr val="374151"/>
                </a:solidFill>
                <a:latin typeface="Söhne"/>
              </a:rPr>
              <a:t>. </a:t>
            </a:r>
            <a:r>
              <a:rPr lang="it-IT" sz="1400" b="0" i="0" u="none" strike="noStrike" dirty="0">
                <a:solidFill>
                  <a:srgbClr val="374151"/>
                </a:solidFill>
                <a:effectLst/>
                <a:latin typeface="Söhne"/>
              </a:rPr>
              <a:t>L'IA sta rivoluzionando i servizi bibliotecari. Al Congresso AIB, esperti presenteranno casi di successo che illustrano come l'IA renda più efficiente l'accesso alle risorse bibliotecarie. Sperimentate algoritmi avanzati che semplificano la ricerca e offrono suggerimenti di lettura personalizzati.</a:t>
            </a:r>
          </a:p>
          <a:p>
            <a:pPr marL="114300" indent="0" algn="l">
              <a:buNone/>
            </a:pPr>
            <a:r>
              <a:rPr lang="it-IT" sz="1400" b="1" i="0" u="none" strike="noStrike" dirty="0">
                <a:solidFill>
                  <a:srgbClr val="374151"/>
                </a:solidFill>
                <a:effectLst/>
                <a:latin typeface="Söhne"/>
              </a:rPr>
              <a:t>Promozione della Lettura Innovativa</a:t>
            </a:r>
            <a:r>
              <a:rPr lang="it-IT" sz="1400" dirty="0">
                <a:solidFill>
                  <a:srgbClr val="374151"/>
                </a:solidFill>
                <a:latin typeface="Söhne"/>
              </a:rPr>
              <a:t>. </a:t>
            </a:r>
            <a:r>
              <a:rPr lang="it-IT" sz="1400" b="0" i="0" u="none" strike="noStrike" dirty="0">
                <a:solidFill>
                  <a:srgbClr val="374151"/>
                </a:solidFill>
                <a:effectLst/>
                <a:latin typeface="Söhne"/>
              </a:rPr>
              <a:t>L'IA sta ridefinendo la promozione della lettura. Scoprite strategie per fornire raccomandazioni di lettura mirate agli utenti, basate sui loro interessi e modelli di lettura. Questo cambierà il modo in cui le biblioteche coinvolgono e ispirano i lettori.</a:t>
            </a:r>
          </a:p>
          <a:p>
            <a:pPr marL="114300" indent="0" algn="l">
              <a:buNone/>
            </a:pPr>
            <a:r>
              <a:rPr lang="it-IT" sz="1400" b="1" i="0" u="none" strike="noStrike" dirty="0">
                <a:solidFill>
                  <a:srgbClr val="374151"/>
                </a:solidFill>
                <a:effectLst/>
                <a:latin typeface="Söhne"/>
              </a:rPr>
              <a:t>Apprendimento e Networking</a:t>
            </a:r>
            <a:r>
              <a:rPr lang="it-IT" sz="1400" dirty="0">
                <a:solidFill>
                  <a:srgbClr val="374151"/>
                </a:solidFill>
                <a:latin typeface="Söhne"/>
              </a:rPr>
              <a:t>. </a:t>
            </a:r>
            <a:r>
              <a:rPr lang="it-IT" sz="1400" b="0" i="0" u="none" strike="noStrike" dirty="0">
                <a:solidFill>
                  <a:srgbClr val="374151"/>
                </a:solidFill>
                <a:effectLst/>
                <a:latin typeface="Söhne"/>
              </a:rPr>
              <a:t>Il 62. Congresso AIB è l'occasione perfetta per apprendere dalle menti più brillanti del settore e stabilire connessioni con professionisti e istituzioni bibliotecarie. Non perdete l'opportunità di partecipare a questa iniziativa che guida il futuro delle biblioteche.</a:t>
            </a:r>
          </a:p>
          <a:p>
            <a:pPr marL="114300" indent="0" algn="l">
              <a:buNone/>
            </a:pPr>
            <a:r>
              <a:rPr lang="it-IT" sz="1400" b="0" i="0" u="none" strike="noStrike" dirty="0">
                <a:solidFill>
                  <a:srgbClr val="374151"/>
                </a:solidFill>
                <a:effectLst/>
                <a:latin typeface="Söhne"/>
              </a:rPr>
              <a:t>Unitevi a noi per il 62. Congresso AIB e scoprite come l'Intelligenza Artificiale sta ridefinendo il mondo delle biblioteche e della promozione della lettura. Per dettagli e registrazione</a:t>
            </a:r>
            <a:r>
              <a:rPr lang="it-IT" sz="1400" b="0" i="0" u="none" strike="noStrike" dirty="0">
                <a:solidFill>
                  <a:srgbClr val="FF0000"/>
                </a:solidFill>
                <a:effectLst/>
                <a:latin typeface="Söhne"/>
              </a:rPr>
              <a:t>, visitate [URL del Congresso AIB]. </a:t>
            </a:r>
            <a:r>
              <a:rPr lang="it-IT" sz="1400" b="0" i="0" u="none" strike="noStrike" dirty="0">
                <a:solidFill>
                  <a:srgbClr val="374151"/>
                </a:solidFill>
                <a:effectLst/>
                <a:latin typeface="Söhne"/>
              </a:rPr>
              <a:t>Non lasciatevi sfuggire questa occasione di apprendimento e networking!</a:t>
            </a:r>
          </a:p>
        </p:txBody>
      </p:sp>
      <p:sp>
        <p:nvSpPr>
          <p:cNvPr id="2" name="CasellaDiTesto 1">
            <a:extLst>
              <a:ext uri="{FF2B5EF4-FFF2-40B4-BE49-F238E27FC236}">
                <a16:creationId xmlns:a16="http://schemas.microsoft.com/office/drawing/2014/main" id="{5A85478D-8544-F407-5AD1-A3AB493E77DB}"/>
              </a:ext>
            </a:extLst>
          </p:cNvPr>
          <p:cNvSpPr txBox="1"/>
          <p:nvPr/>
        </p:nvSpPr>
        <p:spPr>
          <a:xfrm rot="605203">
            <a:off x="5447787" y="1121978"/>
            <a:ext cx="3491346" cy="369332"/>
          </a:xfrm>
          <a:prstGeom prst="rect">
            <a:avLst/>
          </a:prstGeom>
          <a:noFill/>
        </p:spPr>
        <p:txBody>
          <a:bodyPr wrap="square" rtlCol="0">
            <a:spAutoFit/>
          </a:bodyPr>
          <a:lstStyle/>
          <a:p>
            <a:r>
              <a:rPr lang="it-IT" sz="1800" dirty="0">
                <a:solidFill>
                  <a:srgbClr val="FF0000"/>
                </a:solidFill>
                <a:latin typeface="Bradley Hand" pitchFamily="2" charset="77"/>
              </a:rPr>
              <a:t>quale contenuto informativo c’è?</a:t>
            </a:r>
          </a:p>
        </p:txBody>
      </p:sp>
    </p:spTree>
    <p:extLst>
      <p:ext uri="{BB962C8B-B14F-4D97-AF65-F5344CB8AC3E}">
        <p14:creationId xmlns:p14="http://schemas.microsoft.com/office/powerpoint/2010/main" val="904588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b="1" dirty="0">
                <a:solidFill>
                  <a:srgbClr val="FF0000"/>
                </a:solidFill>
              </a:rPr>
              <a:t>molte guide generaliste per i prompt (2)</a:t>
            </a:r>
            <a:endParaRPr b="1" dirty="0">
              <a:solidFill>
                <a:srgbClr val="FF0000"/>
              </a:solidFill>
            </a:endParaRPr>
          </a:p>
        </p:txBody>
      </p:sp>
      <p:sp>
        <p:nvSpPr>
          <p:cNvPr id="62" name="Google Shape;62;p14"/>
          <p:cNvSpPr txBox="1">
            <a:spLocks noGrp="1"/>
          </p:cNvSpPr>
          <p:nvPr>
            <p:ph type="body" idx="1"/>
          </p:nvPr>
        </p:nvSpPr>
        <p:spPr>
          <a:xfrm>
            <a:off x="311700" y="1152475"/>
            <a:ext cx="8520600" cy="3818536"/>
          </a:xfrm>
          <a:prstGeom prst="rect">
            <a:avLst/>
          </a:prstGeom>
        </p:spPr>
        <p:txBody>
          <a:bodyPr spcFirstLastPara="1" wrap="square" lIns="91425" tIns="91425" rIns="91425" bIns="91425" anchor="t" anchorCtr="0">
            <a:normAutofit fontScale="85000" lnSpcReduction="20000"/>
          </a:bodyPr>
          <a:lstStyle/>
          <a:p>
            <a:pPr marL="0" indent="0">
              <a:spcAft>
                <a:spcPts val="1200"/>
              </a:spcAft>
              <a:buNone/>
            </a:pPr>
            <a:r>
              <a:rPr lang="it-IT" dirty="0" err="1"/>
              <a:t>Henrickson</a:t>
            </a:r>
            <a:r>
              <a:rPr lang="it-IT" dirty="0"/>
              <a:t>, Leah, e Albert </a:t>
            </a:r>
            <a:r>
              <a:rPr lang="it-IT" dirty="0" err="1"/>
              <a:t>Meroño-Peñuela</a:t>
            </a:r>
            <a:r>
              <a:rPr lang="it-IT" dirty="0"/>
              <a:t>. «</a:t>
            </a:r>
            <a:r>
              <a:rPr lang="it-IT" dirty="0" err="1"/>
              <a:t>Prompting</a:t>
            </a:r>
            <a:r>
              <a:rPr lang="it-IT" dirty="0"/>
              <a:t> </a:t>
            </a:r>
            <a:r>
              <a:rPr lang="it-IT" dirty="0" err="1"/>
              <a:t>Meaning</a:t>
            </a:r>
            <a:r>
              <a:rPr lang="it-IT" dirty="0"/>
              <a:t>: a </a:t>
            </a:r>
            <a:r>
              <a:rPr lang="it-IT" dirty="0" err="1"/>
              <a:t>hermeneutic</a:t>
            </a:r>
            <a:r>
              <a:rPr lang="it-IT" dirty="0"/>
              <a:t> </a:t>
            </a:r>
            <a:r>
              <a:rPr lang="it-IT" dirty="0" err="1"/>
              <a:t>approach</a:t>
            </a:r>
            <a:r>
              <a:rPr lang="it-IT" dirty="0"/>
              <a:t> to </a:t>
            </a:r>
            <a:r>
              <a:rPr lang="it-IT" dirty="0" err="1"/>
              <a:t>optimising</a:t>
            </a:r>
            <a:r>
              <a:rPr lang="it-IT" dirty="0"/>
              <a:t> prompt engineering with ChatGPT». </a:t>
            </a:r>
            <a:r>
              <a:rPr lang="it-IT" i="1" dirty="0"/>
              <a:t>AI &amp; SOCIETY</a:t>
            </a:r>
            <a:r>
              <a:rPr lang="it-IT" dirty="0"/>
              <a:t>, 4 settembre 2023. </a:t>
            </a:r>
            <a:r>
              <a:rPr lang="it-IT" dirty="0">
                <a:hlinkClick r:id="rId3"/>
              </a:rPr>
              <a:t>https://doi.org/10.1007/s00146-023-01752-8</a:t>
            </a:r>
            <a:endParaRPr lang="it-IT" dirty="0"/>
          </a:p>
          <a:p>
            <a:pPr marL="0" indent="0">
              <a:spcAft>
                <a:spcPts val="1200"/>
              </a:spcAft>
              <a:buNone/>
            </a:pPr>
            <a:r>
              <a:rPr lang="it-IT" dirty="0"/>
              <a:t>«Best </a:t>
            </a:r>
            <a:r>
              <a:rPr lang="it-IT" dirty="0" err="1"/>
              <a:t>Practices</a:t>
            </a:r>
            <a:r>
              <a:rPr lang="it-IT" dirty="0"/>
              <a:t> for Prompt Engineering with OpenAI API | OpenAI Help Center». </a:t>
            </a:r>
            <a:r>
              <a:rPr lang="it-IT" dirty="0">
                <a:hlinkClick r:id="rId4"/>
              </a:rPr>
              <a:t>https://help.openai.com/en/articles/6654000-best-practices-for-prompt-engineering-with-openai-api</a:t>
            </a:r>
            <a:r>
              <a:rPr lang="it-IT" dirty="0"/>
              <a:t>.</a:t>
            </a:r>
          </a:p>
          <a:p>
            <a:pPr marL="0" indent="0">
              <a:spcAft>
                <a:spcPts val="1200"/>
              </a:spcAft>
              <a:buNone/>
            </a:pPr>
            <a:r>
              <a:rPr lang="it-IT" dirty="0"/>
              <a:t>«Guida al prompt engineering – Nextra». </a:t>
            </a:r>
            <a:r>
              <a:rPr lang="it-IT" dirty="0">
                <a:hlinkClick r:id="rId5"/>
              </a:rPr>
              <a:t>https://www.promptingguide.ai/it</a:t>
            </a:r>
            <a:r>
              <a:rPr lang="it-IT" dirty="0"/>
              <a:t>.</a:t>
            </a:r>
          </a:p>
          <a:p>
            <a:pPr marL="0" indent="0">
              <a:spcAft>
                <a:spcPts val="1200"/>
              </a:spcAft>
              <a:buNone/>
            </a:pPr>
            <a:r>
              <a:rPr lang="it-IT" dirty="0"/>
              <a:t>«Prompt Engineering Guide». </a:t>
            </a:r>
            <a:r>
              <a:rPr lang="it-IT" dirty="0">
                <a:hlinkClick r:id="rId6"/>
              </a:rPr>
              <a:t>https://www.promptingguide.ai/it/readings</a:t>
            </a:r>
            <a:r>
              <a:rPr lang="it-IT" dirty="0"/>
              <a:t>.</a:t>
            </a:r>
          </a:p>
          <a:p>
            <a:pPr marL="0" indent="0">
              <a:spcAft>
                <a:spcPts val="1200"/>
              </a:spcAft>
              <a:buNone/>
            </a:pPr>
            <a:r>
              <a:rPr lang="it-IT" dirty="0"/>
              <a:t>«</a:t>
            </a:r>
            <a:r>
              <a:rPr lang="it-IT" dirty="0" err="1"/>
              <a:t>OpenPrompt</a:t>
            </a:r>
            <a:r>
              <a:rPr lang="it-IT" dirty="0"/>
              <a:t>». </a:t>
            </a:r>
            <a:r>
              <a:rPr lang="it-IT" dirty="0">
                <a:hlinkClick r:id="rId7"/>
              </a:rPr>
              <a:t>https://openprompt.co/</a:t>
            </a:r>
            <a:r>
              <a:rPr lang="it-IT" dirty="0"/>
              <a:t>.</a:t>
            </a:r>
          </a:p>
          <a:p>
            <a:pPr marL="0" indent="0">
              <a:spcAft>
                <a:spcPts val="1200"/>
              </a:spcAft>
              <a:buNone/>
            </a:pPr>
            <a:r>
              <a:rPr lang="it-IT" dirty="0" err="1"/>
              <a:t>OpenArt</a:t>
            </a:r>
            <a:r>
              <a:rPr lang="it-IT" dirty="0"/>
              <a:t>. «</a:t>
            </a:r>
            <a:r>
              <a:rPr lang="it-IT" dirty="0" err="1"/>
              <a:t>Stable</a:t>
            </a:r>
            <a:r>
              <a:rPr lang="it-IT" dirty="0"/>
              <a:t> </a:t>
            </a:r>
            <a:r>
              <a:rPr lang="it-IT" dirty="0" err="1"/>
              <a:t>Diffusion</a:t>
            </a:r>
            <a:r>
              <a:rPr lang="it-IT" dirty="0"/>
              <a:t> Prompt Book». </a:t>
            </a:r>
            <a:r>
              <a:rPr lang="it-IT" dirty="0">
                <a:hlinkClick r:id="rId8"/>
              </a:rPr>
              <a:t>https://openart.ai/promptbook</a:t>
            </a:r>
            <a:r>
              <a:rPr lang="it-IT" dirty="0"/>
              <a:t>.</a:t>
            </a:r>
          </a:p>
          <a:p>
            <a:pPr marL="0" indent="0">
              <a:spcAft>
                <a:spcPts val="1200"/>
              </a:spcAft>
              <a:buNone/>
            </a:pPr>
            <a:r>
              <a:rPr lang="it-IT" dirty="0"/>
              <a:t>…</a:t>
            </a:r>
          </a:p>
          <a:p>
            <a:pPr marL="0" indent="0">
              <a:spcAft>
                <a:spcPts val="1200"/>
              </a:spcAft>
              <a:buNone/>
            </a:pPr>
            <a:endParaRPr lang="it-IT" dirty="0"/>
          </a:p>
          <a:p>
            <a:pPr marL="0" indent="0">
              <a:spcAft>
                <a:spcPts val="1200"/>
              </a:spcAft>
              <a:buNone/>
            </a:pPr>
            <a:endParaRPr lang="it-IT" dirty="0"/>
          </a:p>
        </p:txBody>
      </p:sp>
    </p:spTree>
    <p:extLst>
      <p:ext uri="{BB962C8B-B14F-4D97-AF65-F5344CB8AC3E}">
        <p14:creationId xmlns:p14="http://schemas.microsoft.com/office/powerpoint/2010/main" val="31974022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b="1" dirty="0">
                <a:solidFill>
                  <a:srgbClr val="FF0000"/>
                </a:solidFill>
              </a:rPr>
              <a:t>molte guide per prompt ’letterari’ (3)</a:t>
            </a:r>
            <a:endParaRPr b="1" dirty="0">
              <a:solidFill>
                <a:srgbClr val="FF0000"/>
              </a:solidFill>
            </a:endParaRPr>
          </a:p>
        </p:txBody>
      </p:sp>
      <p:sp>
        <p:nvSpPr>
          <p:cNvPr id="62" name="Google Shape;62;p14"/>
          <p:cNvSpPr txBox="1">
            <a:spLocks noGrp="1"/>
          </p:cNvSpPr>
          <p:nvPr>
            <p:ph type="body" idx="1"/>
          </p:nvPr>
        </p:nvSpPr>
        <p:spPr>
          <a:xfrm>
            <a:off x="311703" y="1085972"/>
            <a:ext cx="8520600" cy="3810223"/>
          </a:xfrm>
          <a:prstGeom prst="rect">
            <a:avLst/>
          </a:prstGeom>
        </p:spPr>
        <p:txBody>
          <a:bodyPr spcFirstLastPara="1" wrap="square" lIns="91425" tIns="91425" rIns="91425" bIns="91425" anchor="t" anchorCtr="0">
            <a:normAutofit fontScale="85000" lnSpcReduction="10000"/>
          </a:bodyPr>
          <a:lstStyle/>
          <a:p>
            <a:pPr marL="0" indent="0">
              <a:spcAft>
                <a:spcPts val="1200"/>
              </a:spcAft>
              <a:buNone/>
            </a:pPr>
            <a:r>
              <a:rPr lang="it-IT" dirty="0"/>
              <a:t>«ChatGPT Prompts to Help with Writing». </a:t>
            </a:r>
            <a:r>
              <a:rPr lang="it-IT" dirty="0">
                <a:hlinkClick r:id="rId3"/>
              </a:rPr>
              <a:t>https://contentatscale.ai/ai-prompt-library/category/writing</a:t>
            </a:r>
            <a:endParaRPr lang="it-IT" dirty="0"/>
          </a:p>
          <a:p>
            <a:pPr marL="0" indent="0">
              <a:spcAft>
                <a:spcPts val="1200"/>
              </a:spcAft>
              <a:buNone/>
            </a:pPr>
            <a:r>
              <a:rPr lang="it-IT" dirty="0" err="1"/>
              <a:t>codewithbernard</a:t>
            </a:r>
            <a:r>
              <a:rPr lang="it-IT" dirty="0"/>
              <a:t>. «ChatGPT prompts to help </a:t>
            </a:r>
            <a:r>
              <a:rPr lang="it-IT" dirty="0" err="1"/>
              <a:t>you</a:t>
            </a:r>
            <a:r>
              <a:rPr lang="it-IT" dirty="0"/>
              <a:t> </a:t>
            </a:r>
            <a:r>
              <a:rPr lang="it-IT" dirty="0" err="1"/>
              <a:t>write</a:t>
            </a:r>
            <a:r>
              <a:rPr lang="it-IT" dirty="0"/>
              <a:t> </a:t>
            </a:r>
            <a:r>
              <a:rPr lang="it-IT" dirty="0" err="1"/>
              <a:t>your</a:t>
            </a:r>
            <a:r>
              <a:rPr lang="it-IT" dirty="0"/>
              <a:t> </a:t>
            </a:r>
            <a:r>
              <a:rPr lang="it-IT" dirty="0" err="1"/>
              <a:t>next</a:t>
            </a:r>
            <a:r>
              <a:rPr lang="it-IT" dirty="0"/>
              <a:t> book». </a:t>
            </a:r>
            <a:r>
              <a:rPr lang="it-IT" dirty="0" err="1"/>
              <a:t>Reddit</a:t>
            </a:r>
            <a:r>
              <a:rPr lang="it-IT" dirty="0"/>
              <a:t> Post. </a:t>
            </a:r>
            <a:r>
              <a:rPr lang="it-IT" i="1" dirty="0" err="1"/>
              <a:t>r</a:t>
            </a:r>
            <a:r>
              <a:rPr lang="it-IT" i="1" dirty="0"/>
              <a:t>/</a:t>
            </a:r>
            <a:r>
              <a:rPr lang="it-IT" i="1" dirty="0" err="1"/>
              <a:t>ChatGPTPromptGenius</a:t>
            </a:r>
            <a:r>
              <a:rPr lang="it-IT" dirty="0"/>
              <a:t>, 11 settembre 2023. </a:t>
            </a:r>
            <a:r>
              <a:rPr lang="it-IT" dirty="0">
                <a:hlinkClick r:id="rId4"/>
              </a:rPr>
              <a:t>www.reddit.com/r/ChatGPTPromptGenius/comments/16fszhm/chatgpt_prompts_to_help_you_write_your_next_book/</a:t>
            </a:r>
            <a:endParaRPr lang="it-IT" dirty="0"/>
          </a:p>
          <a:p>
            <a:pPr marL="0" indent="0">
              <a:spcAft>
                <a:spcPts val="1200"/>
              </a:spcAft>
              <a:buNone/>
            </a:pPr>
            <a:r>
              <a:rPr lang="it-IT" dirty="0"/>
              <a:t>«100 </a:t>
            </a:r>
            <a:r>
              <a:rPr lang="it-IT" dirty="0" err="1"/>
              <a:t>Most</a:t>
            </a:r>
            <a:r>
              <a:rPr lang="it-IT" dirty="0"/>
              <a:t> </a:t>
            </a:r>
            <a:r>
              <a:rPr lang="it-IT" dirty="0" err="1"/>
              <a:t>Useful</a:t>
            </a:r>
            <a:r>
              <a:rPr lang="it-IT" dirty="0"/>
              <a:t> ChatGPT Prompts For Writers», </a:t>
            </a:r>
            <a:r>
              <a:rPr lang="it-IT" dirty="0">
                <a:hlinkClick r:id="rId5"/>
              </a:rPr>
              <a:t>https://www.greataiprompts.com/chat-gpt/chat-gpt-prompts-for-writers/</a:t>
            </a:r>
            <a:r>
              <a:rPr lang="it-IT" dirty="0"/>
              <a:t>.</a:t>
            </a:r>
          </a:p>
          <a:p>
            <a:pPr marL="0" indent="0">
              <a:spcAft>
                <a:spcPts val="1200"/>
              </a:spcAft>
              <a:buNone/>
            </a:pPr>
            <a:r>
              <a:rPr lang="it-IT" dirty="0" err="1"/>
              <a:t>Dreamhunter</a:t>
            </a:r>
            <a:r>
              <a:rPr lang="it-IT" dirty="0"/>
              <a:t>, Juliet. «6 </a:t>
            </a:r>
            <a:r>
              <a:rPr lang="it-IT" dirty="0" err="1"/>
              <a:t>Useful</a:t>
            </a:r>
            <a:r>
              <a:rPr lang="it-IT" dirty="0"/>
              <a:t> ChatGPT Prompts for Fiction Writers». </a:t>
            </a:r>
            <a:r>
              <a:rPr lang="it-IT" i="1" dirty="0" err="1"/>
              <a:t>Almost</a:t>
            </a:r>
            <a:r>
              <a:rPr lang="it-IT" i="1" dirty="0"/>
              <a:t> An Author</a:t>
            </a:r>
            <a:r>
              <a:rPr lang="it-IT" dirty="0"/>
              <a:t> (blog), 9 luglio 2023. </a:t>
            </a:r>
            <a:r>
              <a:rPr lang="it-IT" dirty="0">
                <a:hlinkClick r:id="rId6"/>
              </a:rPr>
              <a:t>https://www.almostanauthor.com/6-useful-chatgpt-prompts-for-fiction-writers/</a:t>
            </a:r>
            <a:r>
              <a:rPr lang="it-IT" dirty="0"/>
              <a:t>.</a:t>
            </a:r>
          </a:p>
          <a:p>
            <a:pPr marL="0" indent="0">
              <a:spcAft>
                <a:spcPts val="1200"/>
              </a:spcAft>
              <a:buNone/>
            </a:pPr>
            <a:r>
              <a:rPr lang="it-IT" dirty="0"/>
              <a:t>…</a:t>
            </a:r>
          </a:p>
          <a:p>
            <a:pPr marL="0" indent="0">
              <a:spcAft>
                <a:spcPts val="1200"/>
              </a:spcAft>
              <a:buNone/>
            </a:pPr>
            <a:endParaRPr lang="it-IT" dirty="0"/>
          </a:p>
          <a:p>
            <a:pPr marL="0" indent="0">
              <a:spcAft>
                <a:spcPts val="1200"/>
              </a:spcAft>
              <a:buNone/>
            </a:pPr>
            <a:endParaRPr lang="it-IT" dirty="0"/>
          </a:p>
        </p:txBody>
      </p:sp>
    </p:spTree>
    <p:extLst>
      <p:ext uri="{BB962C8B-B14F-4D97-AF65-F5344CB8AC3E}">
        <p14:creationId xmlns:p14="http://schemas.microsoft.com/office/powerpoint/2010/main" val="1392766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it-IT" b="1" u="sng" dirty="0">
                <a:solidFill>
                  <a:srgbClr val="FF0000"/>
                </a:solidFill>
              </a:rPr>
              <a:t>un micro-esperimento di scrittura (4) </a:t>
            </a:r>
            <a:endParaRPr b="1" u="sng" dirty="0">
              <a:solidFill>
                <a:srgbClr val="FF0000"/>
              </a:solidFill>
            </a:endParaRPr>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0" indent="0">
              <a:spcAft>
                <a:spcPts val="1200"/>
              </a:spcAft>
              <a:buNone/>
            </a:pPr>
            <a:r>
              <a:rPr lang="it-IT" dirty="0">
                <a:latin typeface="+mn-lt"/>
              </a:rPr>
              <a:t>spunto: David Lodge, </a:t>
            </a:r>
            <a:r>
              <a:rPr lang="it-IT" i="1" dirty="0">
                <a:effectLst/>
                <a:latin typeface="+mn-lt"/>
              </a:rPr>
              <a:t>Small World</a:t>
            </a:r>
            <a:r>
              <a:rPr lang="it-IT" dirty="0">
                <a:effectLst/>
                <a:latin typeface="+mn-lt"/>
              </a:rPr>
              <a:t>. London: </a:t>
            </a:r>
            <a:r>
              <a:rPr lang="it-IT" dirty="0" err="1">
                <a:effectLst/>
                <a:latin typeface="+mn-lt"/>
              </a:rPr>
              <a:t>Secker</a:t>
            </a:r>
            <a:r>
              <a:rPr lang="it-IT" dirty="0">
                <a:effectLst/>
                <a:latin typeface="+mn-lt"/>
              </a:rPr>
              <a:t> &amp; Warburg, 1984. (trad. ital. </a:t>
            </a:r>
            <a:r>
              <a:rPr lang="it-IT" i="1" dirty="0">
                <a:effectLst/>
                <a:latin typeface="+mn-lt"/>
              </a:rPr>
              <a:t>Il professore va al congresso</a:t>
            </a:r>
            <a:r>
              <a:rPr lang="it-IT" dirty="0">
                <a:effectLst/>
                <a:latin typeface="+mn-lt"/>
              </a:rPr>
              <a:t>. Bompiani, 2002)</a:t>
            </a:r>
          </a:p>
          <a:p>
            <a:pPr marL="0" lvl="0" indent="0" algn="l" rtl="0">
              <a:spcBef>
                <a:spcPts val="0"/>
              </a:spcBef>
              <a:spcAft>
                <a:spcPts val="1200"/>
              </a:spcAft>
              <a:buNone/>
            </a:pPr>
            <a:r>
              <a:rPr lang="it-IT" dirty="0">
                <a:latin typeface="+mn-lt"/>
              </a:rPr>
              <a:t>prompt che riprende il macrotema di «Small world», presentato a </a:t>
            </a:r>
            <a:r>
              <a:rPr lang="it-IT" dirty="0" err="1">
                <a:latin typeface="+mn-lt"/>
              </a:rPr>
              <a:t>chatGPT</a:t>
            </a:r>
            <a:r>
              <a:rPr lang="it-IT" dirty="0">
                <a:latin typeface="+mn-lt"/>
              </a:rPr>
              <a:t> 3.5: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you</a:t>
            </a:r>
            <a:r>
              <a:rPr lang="it-IT" sz="1600" b="0" i="0" u="none" strike="noStrike" dirty="0">
                <a:solidFill>
                  <a:srgbClr val="343541"/>
                </a:solidFill>
                <a:effectLst/>
                <a:latin typeface="Courier New" panose="02070309020205020404" pitchFamily="49" charset="0"/>
                <a:cs typeface="Courier New" panose="02070309020205020404" pitchFamily="49" charset="0"/>
              </a:rPr>
              <a:t> are a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novelist</a:t>
            </a:r>
            <a:r>
              <a:rPr lang="it-IT" sz="1600" b="0" i="0" u="none" strike="noStrike" dirty="0">
                <a:solidFill>
                  <a:srgbClr val="343541"/>
                </a:solidFill>
                <a:effectLst/>
                <a:latin typeface="Courier New" panose="02070309020205020404" pitchFamily="49" charset="0"/>
                <a:cs typeface="Courier New" panose="02070309020205020404" pitchFamily="49" charset="0"/>
              </a:rPr>
              <a:t>,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write</a:t>
            </a:r>
            <a:r>
              <a:rPr lang="it-IT" sz="1600" b="0" i="0" u="none" strike="noStrike" dirty="0">
                <a:solidFill>
                  <a:srgbClr val="343541"/>
                </a:solidFill>
                <a:effectLst/>
                <a:latin typeface="Courier New" panose="02070309020205020404" pitchFamily="49" charset="0"/>
                <a:cs typeface="Courier New" panose="02070309020205020404" pitchFamily="49" charset="0"/>
              </a:rPr>
              <a:t> in a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witty</a:t>
            </a:r>
            <a:r>
              <a:rPr lang="it-IT" sz="1600" b="0" i="0" u="none" strike="noStrike" dirty="0">
                <a:solidFill>
                  <a:srgbClr val="343541"/>
                </a:solidFill>
                <a:effectLst/>
                <a:latin typeface="Courier New" panose="02070309020205020404" pitchFamily="49" charset="0"/>
                <a:cs typeface="Courier New" panose="02070309020205020404" pitchFamily="49" charset="0"/>
              </a:rPr>
              <a:t> and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humourous</a:t>
            </a:r>
            <a:r>
              <a:rPr lang="it-IT" sz="1600" b="0" i="0" u="none" strike="noStrike" dirty="0">
                <a:solidFill>
                  <a:srgbClr val="343541"/>
                </a:solidFill>
                <a:effectLst/>
                <a:latin typeface="Courier New" panose="02070309020205020404" pitchFamily="49" charset="0"/>
                <a:cs typeface="Courier New" panose="02070309020205020404" pitchFamily="49" charset="0"/>
              </a:rPr>
              <a:t> style a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novel</a:t>
            </a:r>
            <a:r>
              <a:rPr lang="it-IT" sz="1600" b="0" i="0" u="none" strike="noStrike" dirty="0">
                <a:solidFill>
                  <a:srgbClr val="343541"/>
                </a:solidFill>
                <a:effectLst/>
                <a:latin typeface="Courier New" panose="02070309020205020404" pitchFamily="49" charset="0"/>
                <a:cs typeface="Courier New" panose="02070309020205020404" pitchFamily="49" charset="0"/>
              </a:rPr>
              <a:t> of 5000 words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about</a:t>
            </a:r>
            <a:r>
              <a:rPr lang="it-IT" sz="1600" b="0" i="0" u="none" strike="noStrike" dirty="0">
                <a:solidFill>
                  <a:srgbClr val="343541"/>
                </a:solidFill>
                <a:effectLst/>
                <a:latin typeface="Courier New" panose="02070309020205020404" pitchFamily="49" charset="0"/>
                <a:cs typeface="Courier New" panose="02070309020205020404" pitchFamily="49" charset="0"/>
              </a:rPr>
              <a:t> a professor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who</a:t>
            </a:r>
            <a:r>
              <a:rPr lang="it-IT" sz="1600" b="0" i="0" u="none" strike="noStrike" dirty="0">
                <a:solidFill>
                  <a:srgbClr val="343541"/>
                </a:solidFill>
                <a:effectLst/>
                <a:latin typeface="Courier New" panose="02070309020205020404" pitchFamily="49" charset="0"/>
                <a:cs typeface="Courier New" panose="02070309020205020404" pitchFamily="49" charset="0"/>
              </a:rPr>
              <a:t>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goes</a:t>
            </a:r>
            <a:r>
              <a:rPr lang="it-IT" sz="1600" b="0" i="0" u="none" strike="noStrike" dirty="0">
                <a:solidFill>
                  <a:srgbClr val="343541"/>
                </a:solidFill>
                <a:effectLst/>
                <a:latin typeface="Courier New" panose="02070309020205020404" pitchFamily="49" charset="0"/>
                <a:cs typeface="Courier New" panose="02070309020205020404" pitchFamily="49" charset="0"/>
              </a:rPr>
              <a:t> to a conference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where</a:t>
            </a:r>
            <a:r>
              <a:rPr lang="it-IT" sz="1600" b="0" i="0" u="none" strike="noStrike" dirty="0">
                <a:solidFill>
                  <a:srgbClr val="343541"/>
                </a:solidFill>
                <a:effectLst/>
                <a:latin typeface="Courier New" panose="02070309020205020404" pitchFamily="49" charset="0"/>
                <a:cs typeface="Courier New" panose="02070309020205020404" pitchFamily="49" charset="0"/>
              </a:rPr>
              <a:t> he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hopes</a:t>
            </a:r>
            <a:r>
              <a:rPr lang="it-IT" sz="1600" b="0" i="0" u="none" strike="noStrike" dirty="0">
                <a:solidFill>
                  <a:srgbClr val="343541"/>
                </a:solidFill>
                <a:effectLst/>
                <a:latin typeface="Courier New" panose="02070309020205020404" pitchFamily="49" charset="0"/>
                <a:cs typeface="Courier New" panose="02070309020205020404" pitchFamily="49" charset="0"/>
              </a:rPr>
              <a:t> to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meet</a:t>
            </a:r>
            <a:r>
              <a:rPr lang="it-IT" sz="1600" b="0" i="0" u="none" strike="noStrike" dirty="0">
                <a:solidFill>
                  <a:srgbClr val="343541"/>
                </a:solidFill>
                <a:effectLst/>
                <a:latin typeface="Courier New" panose="02070309020205020404" pitchFamily="49" charset="0"/>
                <a:cs typeface="Courier New" panose="02070309020205020404" pitchFamily="49" charset="0"/>
              </a:rPr>
              <a:t> a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longtime</a:t>
            </a:r>
            <a:r>
              <a:rPr lang="it-IT" sz="1600" b="0" i="0" u="none" strike="noStrike" dirty="0">
                <a:solidFill>
                  <a:srgbClr val="343541"/>
                </a:solidFill>
                <a:effectLst/>
                <a:latin typeface="Courier New" panose="02070309020205020404" pitchFamily="49" charset="0"/>
                <a:cs typeface="Courier New" panose="02070309020205020404" pitchFamily="49" charset="0"/>
              </a:rPr>
              <a:t>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loved</a:t>
            </a:r>
            <a:r>
              <a:rPr lang="it-IT" sz="1600" b="0" i="0" u="none" strike="noStrike" dirty="0">
                <a:solidFill>
                  <a:srgbClr val="343541"/>
                </a:solidFill>
                <a:effectLst/>
                <a:latin typeface="Courier New" panose="02070309020205020404" pitchFamily="49" charset="0"/>
                <a:cs typeface="Courier New" panose="02070309020205020404" pitchFamily="49" charset="0"/>
              </a:rPr>
              <a:t> woman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who</a:t>
            </a:r>
            <a:r>
              <a:rPr lang="it-IT" sz="1600" b="0" i="0" u="none" strike="noStrike" dirty="0">
                <a:solidFill>
                  <a:srgbClr val="343541"/>
                </a:solidFill>
                <a:effectLst/>
                <a:latin typeface="Courier New" panose="02070309020205020404" pitchFamily="49" charset="0"/>
                <a:cs typeface="Courier New" panose="02070309020205020404" pitchFamily="49" charset="0"/>
              </a:rPr>
              <a:t> shows no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interest</a:t>
            </a:r>
            <a:r>
              <a:rPr lang="it-IT" sz="1600" b="0" i="0" u="none" strike="noStrike" dirty="0">
                <a:solidFill>
                  <a:srgbClr val="343541"/>
                </a:solidFill>
                <a:effectLst/>
                <a:latin typeface="Courier New" panose="02070309020205020404" pitchFamily="49" charset="0"/>
                <a:cs typeface="Courier New" panose="02070309020205020404" pitchFamily="49" charset="0"/>
              </a:rPr>
              <a:t> in </a:t>
            </a:r>
            <a:r>
              <a:rPr lang="it-IT" sz="1600" b="0" i="0" u="none" strike="noStrike" dirty="0" err="1">
                <a:solidFill>
                  <a:srgbClr val="343541"/>
                </a:solidFill>
                <a:effectLst/>
                <a:latin typeface="Courier New" panose="02070309020205020404" pitchFamily="49" charset="0"/>
                <a:cs typeface="Courier New" panose="02070309020205020404" pitchFamily="49" charset="0"/>
              </a:rPr>
              <a:t>him</a:t>
            </a:r>
            <a:endParaRPr lang="it-IT" sz="1600" b="0" i="0" u="none" strike="noStrike" dirty="0">
              <a:solidFill>
                <a:srgbClr val="343541"/>
              </a:solidFill>
              <a:effectLst/>
              <a:latin typeface="Courier New" panose="02070309020205020404" pitchFamily="49" charset="0"/>
              <a:cs typeface="Courier New" panose="02070309020205020404" pitchFamily="49" charset="0"/>
            </a:endParaRPr>
          </a:p>
          <a:p>
            <a:pPr marL="457200" lvl="1" indent="0">
              <a:spcAft>
                <a:spcPts val="1200"/>
              </a:spcAft>
              <a:buNone/>
            </a:pPr>
            <a:r>
              <a:rPr lang="it-IT" dirty="0">
                <a:solidFill>
                  <a:srgbClr val="343541"/>
                </a:solidFill>
                <a:latin typeface="+mn-lt"/>
              </a:rPr>
              <a:t>volendo si potrebbe anche aggiungere: </a:t>
            </a:r>
            <a:r>
              <a:rPr lang="it-IT" dirty="0">
                <a:solidFill>
                  <a:srgbClr val="343541"/>
                </a:solidFill>
                <a:latin typeface="Courier New" panose="02070309020205020404" pitchFamily="49" charset="0"/>
                <a:cs typeface="Courier New" panose="02070309020205020404" pitchFamily="49" charset="0"/>
              </a:rPr>
              <a:t>nello stile del romanzo di David Lodge «Small world»</a:t>
            </a:r>
            <a:r>
              <a:rPr lang="it-IT" sz="1600" dirty="0">
                <a:solidFill>
                  <a:srgbClr val="343541"/>
                </a:solidFill>
                <a:latin typeface="+mn-lt"/>
                <a:cs typeface="Courier New" panose="02070309020205020404" pitchFamily="49" charset="0"/>
              </a:rPr>
              <a:t> </a:t>
            </a:r>
            <a:r>
              <a:rPr lang="it-IT" dirty="0">
                <a:solidFill>
                  <a:srgbClr val="343541"/>
                </a:solidFill>
                <a:latin typeface="+mn-lt"/>
                <a:cs typeface="Courier New" panose="02070309020205020404" pitchFamily="49" charset="0"/>
              </a:rPr>
              <a:t>ma qual è lo scopo di un prompt? (lo stesso problema dei sistemi di raccomandazione: novità o ripetizione?)</a:t>
            </a:r>
          </a:p>
          <a:p>
            <a:pPr marL="0" lvl="0" indent="0" algn="l" rtl="0">
              <a:spcBef>
                <a:spcPts val="0"/>
              </a:spcBef>
              <a:spcAft>
                <a:spcPts val="1200"/>
              </a:spcAft>
              <a:buNone/>
            </a:pPr>
            <a:r>
              <a:rPr lang="it-IT" dirty="0" err="1">
                <a:solidFill>
                  <a:srgbClr val="343541"/>
                </a:solidFill>
                <a:latin typeface="+mn-lt"/>
              </a:rPr>
              <a:t>chatGPT</a:t>
            </a:r>
            <a:r>
              <a:rPr lang="it-IT" dirty="0">
                <a:solidFill>
                  <a:srgbClr val="343541"/>
                </a:solidFill>
                <a:latin typeface="+mn-lt"/>
              </a:rPr>
              <a:t> genera un testo di 1700 parole:</a:t>
            </a:r>
          </a:p>
        </p:txBody>
      </p:sp>
    </p:spTree>
    <p:extLst>
      <p:ext uri="{BB962C8B-B14F-4D97-AF65-F5344CB8AC3E}">
        <p14:creationId xmlns:p14="http://schemas.microsoft.com/office/powerpoint/2010/main" val="151691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r>
              <a:rPr lang="it-IT" dirty="0"/>
              <a:t>incipit di </a:t>
            </a:r>
            <a:r>
              <a:rPr lang="it-IT" dirty="0">
                <a:solidFill>
                  <a:srgbClr val="374151"/>
                </a:solidFill>
                <a:latin typeface="Söhne"/>
              </a:rPr>
              <a:t>«</a:t>
            </a:r>
            <a:r>
              <a:rPr lang="it-IT" b="0" i="0" u="none" strike="noStrike" dirty="0">
                <a:solidFill>
                  <a:srgbClr val="374151"/>
                </a:solidFill>
                <a:effectLst/>
                <a:latin typeface="Söhne"/>
              </a:rPr>
              <a:t>The </a:t>
            </a:r>
            <a:r>
              <a:rPr lang="it-IT" b="0" i="0" u="none" strike="noStrike" dirty="0" err="1">
                <a:solidFill>
                  <a:srgbClr val="374151"/>
                </a:solidFill>
                <a:effectLst/>
                <a:latin typeface="Söhne"/>
              </a:rPr>
              <a:t>Unrequited</a:t>
            </a:r>
            <a:r>
              <a:rPr lang="it-IT" b="0" i="0" u="none" strike="noStrike" dirty="0">
                <a:solidFill>
                  <a:srgbClr val="374151"/>
                </a:solidFill>
                <a:effectLst/>
                <a:latin typeface="Söhne"/>
              </a:rPr>
              <a:t> Quantum of Love»</a:t>
            </a:r>
            <a:endParaRPr dirty="0"/>
          </a:p>
        </p:txBody>
      </p:sp>
      <p:sp>
        <p:nvSpPr>
          <p:cNvPr id="62" name="Google Shape;62;p1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fontScale="92500" lnSpcReduction="10000"/>
          </a:bodyPr>
          <a:lstStyle/>
          <a:p>
            <a:pPr marL="114300" indent="0" algn="l">
              <a:buNone/>
            </a:pPr>
            <a:r>
              <a:rPr lang="en-US" b="0" i="0" u="none" strike="noStrike" dirty="0">
                <a:solidFill>
                  <a:srgbClr val="374151"/>
                </a:solidFill>
                <a:effectLst/>
                <a:latin typeface="+mn-lt"/>
              </a:rPr>
              <a:t>Professor Arthur Thompson had a knack for turning the most mundane of physics theories into captivating tales, but there was one equation that had been haunting him for years: The Curious Case of Unrequited Love. For the umpteenth time, he found himself in a tight spot, hoping to win the heart of the one woman he had secretly pined for since his grad school days.</a:t>
            </a:r>
          </a:p>
          <a:p>
            <a:pPr marL="114300" indent="0" algn="l">
              <a:buNone/>
            </a:pPr>
            <a:r>
              <a:rPr lang="en-US" b="0" i="0" u="none" strike="noStrike" dirty="0">
                <a:solidFill>
                  <a:srgbClr val="374151"/>
                </a:solidFill>
                <a:effectLst/>
                <a:latin typeface="+mn-lt"/>
              </a:rPr>
              <a:t>As he packed his tweed jacket and polished his cordovan shoes for the International Physics Conference, Arthur was filled with a sense of optimistic dread. He had an undying crush on the brilliant physicist, Dr. Emily Collins. Their paths had diverged since their graduate studies together, and now he was a professor at Stanford, while she was a rising star in quantum mechanics.</a:t>
            </a:r>
          </a:p>
          <a:p>
            <a:pPr marL="114300" indent="0" algn="l">
              <a:buNone/>
            </a:pPr>
            <a:r>
              <a:rPr lang="it-IT" dirty="0">
                <a:solidFill>
                  <a:srgbClr val="374151"/>
                </a:solidFill>
                <a:latin typeface="+mn-lt"/>
              </a:rPr>
              <a:t>…</a:t>
            </a:r>
            <a:endParaRPr lang="it-IT" b="0" i="0" u="none" strike="noStrike" dirty="0">
              <a:solidFill>
                <a:srgbClr val="374151"/>
              </a:solidFill>
              <a:effectLst/>
              <a:latin typeface="+mn-lt"/>
            </a:endParaRPr>
          </a:p>
          <a:p>
            <a:pPr marL="0" lvl="0" indent="0" algn="l" rtl="0">
              <a:spcBef>
                <a:spcPts val="0"/>
              </a:spcBef>
              <a:spcAft>
                <a:spcPts val="1200"/>
              </a:spcAft>
              <a:buNone/>
            </a:pPr>
            <a:endParaRPr dirty="0">
              <a:latin typeface="+mn-lt"/>
            </a:endParaRPr>
          </a:p>
        </p:txBody>
      </p:sp>
    </p:spTree>
    <p:extLst>
      <p:ext uri="{BB962C8B-B14F-4D97-AF65-F5344CB8AC3E}">
        <p14:creationId xmlns:p14="http://schemas.microsoft.com/office/powerpoint/2010/main" val="4085589848"/>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1383</TotalTime>
  <Words>3208</Words>
  <Application>Microsoft Macintosh PowerPoint</Application>
  <PresentationFormat>Presentazione su schermo (16:9)</PresentationFormat>
  <Paragraphs>134</Paragraphs>
  <Slides>26</Slides>
  <Notes>26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26</vt:i4>
      </vt:variant>
    </vt:vector>
  </HeadingPairs>
  <TitlesOfParts>
    <vt:vector size="33" baseType="lpstr">
      <vt:lpstr>Arial</vt:lpstr>
      <vt:lpstr>Bradley Hand</vt:lpstr>
      <vt:lpstr>Calibri</vt:lpstr>
      <vt:lpstr>Courier New</vt:lpstr>
      <vt:lpstr>Geneva</vt:lpstr>
      <vt:lpstr>Söhne</vt:lpstr>
      <vt:lpstr>Simple Light</vt:lpstr>
      <vt:lpstr> come (si) scrive (con) chatGPT</vt:lpstr>
      <vt:lpstr>prima di entrare nell’argomento</vt:lpstr>
      <vt:lpstr>per scrivere con chatGPT serve un prompt (1)</vt:lpstr>
      <vt:lpstr>chatGPT scrive su tutto</vt:lpstr>
      <vt:lpstr>testo2: considera la descrizione del congresso nel sito AIB</vt:lpstr>
      <vt:lpstr>molte guide generaliste per i prompt (2)</vt:lpstr>
      <vt:lpstr>molte guide per prompt ’letterari’ (3)</vt:lpstr>
      <vt:lpstr>un micro-esperimento di scrittura (4) </vt:lpstr>
      <vt:lpstr>incipit di «The Unrequited Quantum of Love»</vt:lpstr>
      <vt:lpstr>[chi è l’autore di «The Unrequited Quantum of Love»? 5]</vt:lpstr>
      <vt:lpstr>una storia a puntate</vt:lpstr>
      <vt:lpstr>«The Unrequited Quantum of Love», continuazione</vt:lpstr>
      <vt:lpstr>chatGPT detection – chi ha scritto? (6)</vt:lpstr>
      <vt:lpstr>GPTZero https://gptzero.me/</vt:lpstr>
      <vt:lpstr>ZeroGPT https://www.zerogpt.com/  </vt:lpstr>
      <vt:lpstr>ZEROGPT.CC https://zerogpt.cc/   </vt:lpstr>
      <vt:lpstr>OpenAI https://openai.com/blog/new-ai-classifier-for-indicating-ai-written-text  </vt:lpstr>
      <vt:lpstr>riconoscimento da parte di umani? (7)</vt:lpstr>
      <vt:lpstr>pensare il/al riconoscimento (8)</vt:lpstr>
      <vt:lpstr>gli indicatori usati nei detector: perplexity e burstiness (9)</vt:lpstr>
      <vt:lpstr>al di là dei nomi: le usiamo da sempre</vt:lpstr>
      <vt:lpstr>è possibile produrre letteratura con chatGPT? (10) </vt:lpstr>
      <vt:lpstr>più in generale: situatedness &amp; embodiment</vt:lpstr>
      <vt:lpstr>mantenere una visione ampia (11)</vt:lpstr>
      <vt:lpstr>incipit di «The secret», di chatGPT e Hidekyo Matsunaga</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come (si) scrive (con) chatGPT</dc:title>
  <cp:lastModifiedBy>revisore1</cp:lastModifiedBy>
  <cp:revision>11</cp:revision>
  <dcterms:modified xsi:type="dcterms:W3CDTF">2023-11-16T23:56:29Z</dcterms:modified>
</cp:coreProperties>
</file>