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"/>
  </p:notesMasterIdLst>
  <p:sldIdLst>
    <p:sldId id="261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13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8E91"/>
    <a:srgbClr val="FF7614"/>
    <a:srgbClr val="FF9300"/>
    <a:srgbClr val="EBB512"/>
    <a:srgbClr val="9437FF"/>
    <a:srgbClr val="667F3F"/>
    <a:srgbClr val="1328A5"/>
    <a:srgbClr val="374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9B48BD-5787-49C4-88DD-2DCD1DBE4236}" v="66" dt="2026-05-12T20:14:14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77" autoAdjust="0"/>
    <p:restoredTop sz="96301"/>
  </p:normalViewPr>
  <p:slideViewPr>
    <p:cSldViewPr snapToGrid="0">
      <p:cViewPr>
        <p:scale>
          <a:sx n="40" d="100"/>
          <a:sy n="40" d="100"/>
        </p:scale>
        <p:origin x="1608" y="144"/>
      </p:cViewPr>
      <p:guideLst>
        <p:guide orient="horz" pos="13413"/>
        <p:guide pos="9535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BD69-5B64-416F-9091-7EB6B7592750}" type="datetimeFigureOut">
              <a:rPr lang="bg-BG" smtClean="0"/>
              <a:t>13.05.26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2"/>
            <a:ext cx="5486400" cy="36004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AE0D4-0D85-481D-B552-1977559A11C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50465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77FF6-7716-45F9-755C-A6925E81A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578E55-98B2-ACD1-6F03-8E44421AEF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73C278-49F0-0A9D-2BF4-3400B27890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670CD6-2BC0-7C60-D0EF-629AF1C91D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AE0D4-0D85-481D-B552-1977559A11CC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58065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1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403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94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5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2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410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44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47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1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2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6FF3280-B765-E1AE-6B34-5629557BEACE}"/>
              </a:ext>
            </a:extLst>
          </p:cNvPr>
          <p:cNvGraphicFramePr>
            <a:graphicFrameLocks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2168860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think-cell" r:id="rId16" imgW="395" imgH="394" progId="TCLayout.ActiveDocument.1">
                  <p:embed/>
                </p:oleObj>
              </mc:Choice>
              <mc:Fallback>
                <p:oleObj name="Diapositiva think-cell" r:id="rId16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6FF3280-B765-E1AE-6B34-5629557BEA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45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26EA6-9EE7-7B5B-8373-D98441BCC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hink-cell data - do not delete" hidden="1">
            <a:extLst>
              <a:ext uri="{FF2B5EF4-FFF2-40B4-BE49-F238E27FC236}">
                <a16:creationId xmlns:a16="http://schemas.microsoft.com/office/drawing/2014/main" id="{B1855CAA-04DB-47AB-ACB2-BA45FCEECE25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64748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think-cell" r:id="rId4" imgW="395" imgH="394" progId="TCLayout.ActiveDocument.1">
                  <p:embed/>
                </p:oleObj>
              </mc:Choice>
              <mc:Fallback>
                <p:oleObj name="Diapositiva think-cell" r:id="rId4" imgW="395" imgH="394" progId="TCLayout.ActiveDocument.1">
                  <p:embed/>
                  <p:pic>
                    <p:nvPicPr>
                      <p:cNvPr id="2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1855CAA-04DB-47AB-ACB2-BA45FCEECE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0ADA13D5-0EA3-00AF-7C16-2C9E1033ACDE}"/>
              </a:ext>
            </a:extLst>
          </p:cNvPr>
          <p:cNvGrpSpPr/>
          <p:nvPr/>
        </p:nvGrpSpPr>
        <p:grpSpPr>
          <a:xfrm>
            <a:off x="111387" y="5510298"/>
            <a:ext cx="11798884" cy="958850"/>
            <a:chOff x="505318" y="5695950"/>
            <a:chExt cx="9203832" cy="95885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80553F0-67DC-B88B-4786-E04BCE7E3EA7}"/>
                </a:ext>
              </a:extLst>
            </p:cNvPr>
            <p:cNvSpPr/>
            <p:nvPr/>
          </p:nvSpPr>
          <p:spPr>
            <a:xfrm>
              <a:off x="647700" y="5695950"/>
              <a:ext cx="9061450" cy="958850"/>
            </a:xfrm>
            <a:prstGeom prst="rect">
              <a:avLst/>
            </a:prstGeom>
            <a:solidFill>
              <a:srgbClr val="374A2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CF05195-8EDA-65F9-E8E6-6FA2DAB8FCC1}"/>
                </a:ext>
              </a:extLst>
            </p:cNvPr>
            <p:cNvSpPr/>
            <p:nvPr/>
          </p:nvSpPr>
          <p:spPr>
            <a:xfrm>
              <a:off x="647700" y="5695950"/>
              <a:ext cx="179726" cy="958850"/>
            </a:xfrm>
            <a:prstGeom prst="rect">
              <a:avLst/>
            </a:prstGeom>
            <a:solidFill>
              <a:srgbClr val="667F3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0913BA-59F1-4120-4E20-345FFA915BD7}"/>
                </a:ext>
              </a:extLst>
            </p:cNvPr>
            <p:cNvSpPr txBox="1"/>
            <p:nvPr/>
          </p:nvSpPr>
          <p:spPr>
            <a:xfrm>
              <a:off x="505318" y="5805269"/>
              <a:ext cx="3389019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PROBLEM</a:t>
              </a:r>
              <a:endParaRPr lang="bg-BG" sz="4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99C8920-936E-74CF-13D8-B637F3B45A81}"/>
              </a:ext>
            </a:extLst>
          </p:cNvPr>
          <p:cNvGrpSpPr/>
          <p:nvPr/>
        </p:nvGrpSpPr>
        <p:grpSpPr>
          <a:xfrm>
            <a:off x="12144329" y="5510298"/>
            <a:ext cx="17726072" cy="1580098"/>
            <a:chOff x="10209765" y="5571258"/>
            <a:chExt cx="20125957" cy="158009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648D725-07C4-4536-C468-5FAA2B5C4A55}"/>
                </a:ext>
              </a:extLst>
            </p:cNvPr>
            <p:cNvSpPr/>
            <p:nvPr/>
          </p:nvSpPr>
          <p:spPr>
            <a:xfrm>
              <a:off x="10235358" y="5571258"/>
              <a:ext cx="20100364" cy="958850"/>
            </a:xfrm>
            <a:prstGeom prst="rect">
              <a:avLst/>
            </a:prstGeom>
            <a:solidFill>
              <a:srgbClr val="374A2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3103061-FAFE-F42B-469E-591DDCCAC8B4}"/>
                </a:ext>
              </a:extLst>
            </p:cNvPr>
            <p:cNvSpPr/>
            <p:nvPr/>
          </p:nvSpPr>
          <p:spPr>
            <a:xfrm>
              <a:off x="10209765" y="5571258"/>
              <a:ext cx="261593" cy="958850"/>
            </a:xfrm>
            <a:prstGeom prst="rect">
              <a:avLst/>
            </a:prstGeom>
            <a:solidFill>
              <a:srgbClr val="667F3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2A61BE7-60D3-8382-E638-5A584DD1A675}"/>
                </a:ext>
              </a:extLst>
            </p:cNvPr>
            <p:cNvSpPr txBox="1"/>
            <p:nvPr/>
          </p:nvSpPr>
          <p:spPr>
            <a:xfrm>
              <a:off x="10815516" y="5643251"/>
              <a:ext cx="473075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</a:t>
              </a:r>
            </a:p>
            <a:p>
              <a:endParaRPr lang="bg-BG" sz="4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ADFE371-F410-FBFA-36C8-AA487DE02B1F}"/>
              </a:ext>
            </a:extLst>
          </p:cNvPr>
          <p:cNvGrpSpPr/>
          <p:nvPr/>
        </p:nvGrpSpPr>
        <p:grpSpPr>
          <a:xfrm>
            <a:off x="12178674" y="22696721"/>
            <a:ext cx="17704800" cy="1015230"/>
            <a:chOff x="10308423" y="5571258"/>
            <a:chExt cx="19556480" cy="87221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35F390-E2E7-1DA9-A06C-8409EBAE9AA0}"/>
                </a:ext>
              </a:extLst>
            </p:cNvPr>
            <p:cNvSpPr/>
            <p:nvPr/>
          </p:nvSpPr>
          <p:spPr>
            <a:xfrm>
              <a:off x="10308423" y="5571258"/>
              <a:ext cx="19556480" cy="822701"/>
            </a:xfrm>
            <a:prstGeom prst="rect">
              <a:avLst/>
            </a:prstGeom>
            <a:solidFill>
              <a:srgbClr val="374A2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2CA0C8E-273E-F966-DD15-AE6C777543E6}"/>
                </a:ext>
              </a:extLst>
            </p:cNvPr>
            <p:cNvSpPr/>
            <p:nvPr/>
          </p:nvSpPr>
          <p:spPr>
            <a:xfrm>
              <a:off x="10308423" y="5571258"/>
              <a:ext cx="254497" cy="822701"/>
            </a:xfrm>
            <a:prstGeom prst="rect">
              <a:avLst/>
            </a:prstGeom>
            <a:solidFill>
              <a:srgbClr val="667F3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0CA57FA-E050-ABD8-6B71-ADD217349766}"/>
                </a:ext>
              </a:extLst>
            </p:cNvPr>
            <p:cNvSpPr txBox="1"/>
            <p:nvPr/>
          </p:nvSpPr>
          <p:spPr>
            <a:xfrm>
              <a:off x="10815516" y="5643251"/>
              <a:ext cx="473075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IMPACT</a:t>
              </a:r>
              <a:endParaRPr lang="bg-BG" sz="4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2DBAA8A-A085-E0EC-6C8A-39CC050A7E8D}"/>
              </a:ext>
            </a:extLst>
          </p:cNvPr>
          <p:cNvGrpSpPr/>
          <p:nvPr/>
        </p:nvGrpSpPr>
        <p:grpSpPr>
          <a:xfrm>
            <a:off x="12267464" y="35231955"/>
            <a:ext cx="17722646" cy="1538655"/>
            <a:chOff x="10212351" y="5571258"/>
            <a:chExt cx="19307978" cy="1491589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1BA989D-044E-1D43-247B-818E2C2D3FC2}"/>
                </a:ext>
              </a:extLst>
            </p:cNvPr>
            <p:cNvSpPr/>
            <p:nvPr/>
          </p:nvSpPr>
          <p:spPr>
            <a:xfrm>
              <a:off x="10231793" y="5571258"/>
              <a:ext cx="19288536" cy="928308"/>
            </a:xfrm>
            <a:prstGeom prst="rect">
              <a:avLst/>
            </a:prstGeom>
            <a:solidFill>
              <a:srgbClr val="374A2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B1FECA8-7976-6DE7-B5BF-015C654BD68A}"/>
                </a:ext>
              </a:extLst>
            </p:cNvPr>
            <p:cNvSpPr/>
            <p:nvPr/>
          </p:nvSpPr>
          <p:spPr>
            <a:xfrm>
              <a:off x="10212351" y="5571258"/>
              <a:ext cx="251010" cy="928308"/>
            </a:xfrm>
            <a:prstGeom prst="rect">
              <a:avLst/>
            </a:prstGeom>
            <a:solidFill>
              <a:srgbClr val="667F3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8921A80-BB7F-544D-D7DD-28D5DBDE2A49}"/>
                </a:ext>
              </a:extLst>
            </p:cNvPr>
            <p:cNvSpPr txBox="1"/>
            <p:nvPr/>
          </p:nvSpPr>
          <p:spPr>
            <a:xfrm>
              <a:off x="10811103" y="5600874"/>
              <a:ext cx="17530172" cy="1461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REFERENCES &amp; ACKNOWLEDGEMENTS</a:t>
              </a:r>
              <a:endParaRPr lang="bg-BG" sz="4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bg-BG" sz="4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A92AB1B-B398-7292-AA1C-334B56EC7712}"/>
              </a:ext>
            </a:extLst>
          </p:cNvPr>
          <p:cNvSpPr txBox="1"/>
          <p:nvPr/>
        </p:nvSpPr>
        <p:spPr>
          <a:xfrm>
            <a:off x="13042792" y="6950663"/>
            <a:ext cx="1644443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OMICS-CLOCK FRAMEWORK FOR TIME-RESOLVED FORENSICS</a:t>
            </a:r>
            <a:endParaRPr lang="it-IT" sz="3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70A0B6-AF27-08AB-ECF6-D2E0D4D3ED1F}"/>
              </a:ext>
            </a:extLst>
          </p:cNvPr>
          <p:cNvSpPr txBox="1"/>
          <p:nvPr/>
        </p:nvSpPr>
        <p:spPr>
          <a:xfrm>
            <a:off x="9030828" y="383613"/>
            <a:ext cx="193553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“OMICS-Clock”: Detect Age Estimation from biological fluids and bones through Epigenomics and Transcriptomics in Crime-scene investigation</a:t>
            </a:r>
            <a:endParaRPr lang="it-IT" sz="44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bg-BG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CF85FA-3AB8-D563-5AAA-A3014BF50C08}"/>
              </a:ext>
            </a:extLst>
          </p:cNvPr>
          <p:cNvSpPr txBox="1"/>
          <p:nvPr/>
        </p:nvSpPr>
        <p:spPr>
          <a:xfrm>
            <a:off x="9030827" y="2071118"/>
            <a:ext cx="20495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Federica Sellitto¹, Sarah Gino², Noemi Procopio</a:t>
            </a:r>
            <a:r>
              <a:rPr lang="it-IT" sz="36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</a:t>
            </a:r>
            <a:r>
              <a:rPr lang="it-IT" sz="36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g-BG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FC42EF-A86D-7F50-F0EB-38191D2DE348}"/>
              </a:ext>
            </a:extLst>
          </p:cNvPr>
          <p:cNvSpPr txBox="1"/>
          <p:nvPr/>
        </p:nvSpPr>
        <p:spPr>
          <a:xfrm>
            <a:off x="9019619" y="2317285"/>
            <a:ext cx="1865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90170" algn="ctr"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</a:tabLst>
            </a:pPr>
            <a:br>
              <a:rPr lang="it-IT" sz="2000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it-IT" sz="20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-90170"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</a:tabLst>
            </a:pP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¹ CRIMEDIM - Center for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Training in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Disaster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Medicine,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Humanitarian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Aid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Global Health, Università del Piemonte Orientale, Via Lanino, 1, 28100 Novara,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Italy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Department of Health Science, University of Piemonte Orientale, via Solaroli 17, 28100 Novara,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Italy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indent="-90170"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</a:tabLst>
            </a:pP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² Department of Health Science, University of Piemonte Orientale, via Solaroli 17, 28100 Novara,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Italy</a:t>
            </a:r>
            <a:r>
              <a:rPr lang="it-IT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SSA Medicina Legale, AOU Alessandria, via Venezia 16, Alessandria, </a:t>
            </a:r>
            <a:r>
              <a:rPr lang="it-IT" sz="2000" kern="1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Italy</a:t>
            </a:r>
            <a:endParaRPr lang="it-IT" sz="20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-90170"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</a:tabLst>
            </a:pPr>
            <a:r>
              <a:rPr lang="en-US" sz="2000" kern="100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000" kern="1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School of Law and Policing, Research Centre for Field Archaeology and Forensic Taphonomy, University of Central Lancashire, Preston PR1 2HE, United Kingdom</a:t>
            </a:r>
            <a:endParaRPr lang="it-IT" sz="2000" kern="1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2147214-7878-27F5-48D8-D628D0391AC5}"/>
              </a:ext>
            </a:extLst>
          </p:cNvPr>
          <p:cNvSpPr txBox="1"/>
          <p:nvPr/>
        </p:nvSpPr>
        <p:spPr>
          <a:xfrm>
            <a:off x="875874" y="6871669"/>
            <a:ext cx="100270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BEYOND THE "WHO": FOCUS ON TIME</a:t>
            </a:r>
          </a:p>
        </p:txBody>
      </p:sp>
      <p:grpSp>
        <p:nvGrpSpPr>
          <p:cNvPr id="161" name="Gruppo 160">
            <a:extLst>
              <a:ext uri="{FF2B5EF4-FFF2-40B4-BE49-F238E27FC236}">
                <a16:creationId xmlns:a16="http://schemas.microsoft.com/office/drawing/2014/main" id="{4B98E59E-5D34-823A-72AA-C23EB372521C}"/>
              </a:ext>
            </a:extLst>
          </p:cNvPr>
          <p:cNvGrpSpPr/>
          <p:nvPr/>
        </p:nvGrpSpPr>
        <p:grpSpPr>
          <a:xfrm>
            <a:off x="327047" y="6719633"/>
            <a:ext cx="11542994" cy="35792166"/>
            <a:chOff x="365337" y="7428823"/>
            <a:chExt cx="11542994" cy="33879262"/>
          </a:xfrm>
        </p:grpSpPr>
        <p:sp>
          <p:nvSpPr>
            <p:cNvPr id="18" name="Rettangolo con angoli arrotondati 17">
              <a:extLst>
                <a:ext uri="{FF2B5EF4-FFF2-40B4-BE49-F238E27FC236}">
                  <a16:creationId xmlns:a16="http://schemas.microsoft.com/office/drawing/2014/main" id="{7ACEE9C1-6704-DE79-A478-9C6C0728BDC2}"/>
                </a:ext>
              </a:extLst>
            </p:cNvPr>
            <p:cNvSpPr/>
            <p:nvPr/>
          </p:nvSpPr>
          <p:spPr>
            <a:xfrm>
              <a:off x="365337" y="7428823"/>
              <a:ext cx="11542994" cy="33879262"/>
            </a:xfrm>
            <a:prstGeom prst="roundRect">
              <a:avLst>
                <a:gd name="adj" fmla="val 0"/>
              </a:avLst>
            </a:prstGeom>
            <a:noFill/>
            <a:ln w="127000">
              <a:solidFill>
                <a:srgbClr val="667F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br>
                <a:rPr lang="it-IT" dirty="0">
                  <a:effectLst/>
                  <a:latin typeface="Helvetica Neue" panose="02000503000000020004" pitchFamily="2" charset="0"/>
                </a:rPr>
              </a:br>
              <a:endParaRPr lang="it-IT" dirty="0">
                <a:effectLst/>
                <a:latin typeface="Helvetica Neue" panose="02000503000000020004" pitchFamily="2" charset="0"/>
              </a:endParaRP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E8FD4FEF-BB0C-D168-1BEC-1EBD382E7D22}"/>
                </a:ext>
              </a:extLst>
            </p:cNvPr>
            <p:cNvSpPr txBox="1"/>
            <p:nvPr/>
          </p:nvSpPr>
          <p:spPr>
            <a:xfrm>
              <a:off x="624428" y="8140281"/>
              <a:ext cx="11038113" cy="690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In </a:t>
              </a:r>
              <a:r>
                <a:rPr lang="it-IT" sz="36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modern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forensic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genomics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, 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STR-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based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DNA profiling 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gold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standard for sub-source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level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answering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it-IT" sz="3600" i="1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who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 a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biological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trace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belongs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to</a:t>
              </a:r>
              <a:r>
                <a:rPr lang="it-IT" sz="3600" i="0" u="none" strike="noStrike" baseline="30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However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this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approach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lacks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a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crucial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dimension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it-IT" sz="3600" b="1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fundamental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to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address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1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activity-</a:t>
              </a:r>
              <a:r>
                <a:rPr lang="it-IT" sz="3600" b="1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level</a:t>
              </a:r>
              <a:r>
                <a:rPr lang="it-IT" sz="3600" b="1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questions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/>
              <a:endPara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Without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temporal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information, DNA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evidence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cannot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reliably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determine </a:t>
              </a:r>
              <a:r>
                <a:rPr lang="it-IT" sz="36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</a:t>
              </a:r>
              <a:r>
                <a:rPr lang="it-IT" sz="3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 trace </a:t>
              </a:r>
              <a:r>
                <a:rPr lang="it-IT" sz="36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was</a:t>
              </a:r>
              <a:r>
                <a:rPr lang="it-IT" sz="3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deposited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limiting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ability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distinguish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crime-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related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biological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material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from background or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innocently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transferred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DNA </a:t>
              </a:r>
              <a:r>
                <a:rPr lang="en-GB" sz="36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GB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</a:t>
              </a:r>
              <a:r>
                <a:rPr lang="en-GB" sz="36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it-IT" sz="3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/>
              <a:endParaRPr lang="it-IT" sz="3600" dirty="0">
                <a:solidFill>
                  <a:srgbClr val="000000"/>
                </a:solidFill>
                <a:latin typeface="-webkit-standard"/>
              </a:endParaRP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D2BBCAE3-B2E4-6700-3F65-36CB95CCE4EC}"/>
                </a:ext>
              </a:extLst>
            </p:cNvPr>
            <p:cNvSpPr txBox="1"/>
            <p:nvPr/>
          </p:nvSpPr>
          <p:spPr>
            <a:xfrm>
              <a:off x="1004640" y="38727351"/>
              <a:ext cx="10302404" cy="584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it-IT" sz="320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B72B414-3E82-0DAD-6D97-099A091957AE}"/>
              </a:ext>
            </a:extLst>
          </p:cNvPr>
          <p:cNvSpPr txBox="1"/>
          <p:nvPr/>
        </p:nvSpPr>
        <p:spPr>
          <a:xfrm>
            <a:off x="14502509" y="24213205"/>
            <a:ext cx="139313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FROM MOLECULAR DATA TO JUSTICE AND CLOSURE</a:t>
            </a:r>
            <a:endParaRPr lang="it-IT" sz="3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763F0EF6-2454-D964-0CAB-CAFBC7C49E36}"/>
              </a:ext>
            </a:extLst>
          </p:cNvPr>
          <p:cNvGrpSpPr/>
          <p:nvPr/>
        </p:nvGrpSpPr>
        <p:grpSpPr>
          <a:xfrm>
            <a:off x="12311699" y="36391974"/>
            <a:ext cx="17622000" cy="6203096"/>
            <a:chOff x="12615424" y="37453930"/>
            <a:chExt cx="17011297" cy="6423376"/>
          </a:xfrm>
        </p:grpSpPr>
        <p:sp>
          <p:nvSpPr>
            <p:cNvPr id="86" name="Rettangolo con angoli arrotondati 85">
              <a:extLst>
                <a:ext uri="{FF2B5EF4-FFF2-40B4-BE49-F238E27FC236}">
                  <a16:creationId xmlns:a16="http://schemas.microsoft.com/office/drawing/2014/main" id="{EB71DAC3-5078-6BFA-7E6A-A1063E828FC8}"/>
                </a:ext>
              </a:extLst>
            </p:cNvPr>
            <p:cNvSpPr/>
            <p:nvPr/>
          </p:nvSpPr>
          <p:spPr>
            <a:xfrm>
              <a:off x="12615424" y="37453930"/>
              <a:ext cx="17011297" cy="633714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0">
              <a:solidFill>
                <a:srgbClr val="667F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667F3F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9A2CD99-63D6-435D-2A63-DD0DE42861C3}"/>
                </a:ext>
              </a:extLst>
            </p:cNvPr>
            <p:cNvSpPr txBox="1"/>
            <p:nvPr/>
          </p:nvSpPr>
          <p:spPr>
            <a:xfrm>
              <a:off x="13117076" y="37956545"/>
              <a:ext cx="16387393" cy="573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+mj-lt"/>
                <a:buAutoNum type="arabicPeriod"/>
              </a:pPr>
              <a:endParaRPr lang="it-IT" sz="300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CasellaDiTesto 155">
              <a:extLst>
                <a:ext uri="{FF2B5EF4-FFF2-40B4-BE49-F238E27FC236}">
                  <a16:creationId xmlns:a16="http://schemas.microsoft.com/office/drawing/2014/main" id="{DB3356B3-808A-011A-2D44-92F71E886476}"/>
                </a:ext>
              </a:extLst>
            </p:cNvPr>
            <p:cNvSpPr txBox="1"/>
            <p:nvPr/>
          </p:nvSpPr>
          <p:spPr>
            <a:xfrm>
              <a:off x="12887827" y="41996939"/>
              <a:ext cx="16669553" cy="1880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This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manuscript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result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of a study 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conducted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in the framework of the International PhD in Global Health,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Humanitarian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Aid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Disaster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Medicine,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organized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by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Universita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̀ del Piemonte Orientale (UPO) </a:t>
              </a:r>
            </a:p>
            <a:p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We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acknowledge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UKRI for funding the project with a Future Leaders </a:t>
              </a:r>
              <a:r>
                <a:rPr lang="it-IT" sz="2800" dirty="0" err="1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Fellowship</a:t>
              </a:r>
              <a:r>
                <a:rPr lang="it-IT" sz="28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(N.P.) MR/Y019989/1.</a:t>
              </a:r>
              <a:endParaRPr lang="it-IT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it-IT" sz="2800" dirty="0">
                  <a:effectLst/>
                  <a:latin typeface="Calibri" panose="020F0502020204030204" pitchFamily="34" charset="0"/>
                </a:rPr>
                <a:t> </a:t>
              </a:r>
              <a:endParaRPr lang="it-IT" sz="2800" dirty="0"/>
            </a:p>
          </p:txBody>
        </p:sp>
      </p:grpSp>
      <p:sp>
        <p:nvSpPr>
          <p:cNvPr id="90" name="CasellaDiTesto 19">
            <a:extLst>
              <a:ext uri="{FF2B5EF4-FFF2-40B4-BE49-F238E27FC236}">
                <a16:creationId xmlns:a16="http://schemas.microsoft.com/office/drawing/2014/main" id="{F7D9630D-AE2C-977A-F6F6-3C40B4794960}"/>
              </a:ext>
            </a:extLst>
          </p:cNvPr>
          <p:cNvSpPr txBox="1"/>
          <p:nvPr/>
        </p:nvSpPr>
        <p:spPr>
          <a:xfrm>
            <a:off x="702961" y="18630363"/>
            <a:ext cx="11038113" cy="1505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Beyond conventional DNA profiling,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chronological age estimation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of traces’ donors can provide also valuable investigative intelligence to support suspect identification when reference DNA profiles are unavailable (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vacuum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involving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human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decomposition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greatly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benefit from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temporal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estimation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it-IT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Disaster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Victim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(DVI)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skeletal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burials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mass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graves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environmentally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exposed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scenes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biomolecular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estimating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of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the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chronological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 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intelligence to guide investigations</a:t>
            </a:r>
            <a:r>
              <a:rPr lang="it-IT" sz="36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186379D6-043C-62E3-9CA3-7867CE31D925}"/>
              </a:ext>
            </a:extLst>
          </p:cNvPr>
          <p:cNvGrpSpPr/>
          <p:nvPr/>
        </p:nvGrpSpPr>
        <p:grpSpPr>
          <a:xfrm>
            <a:off x="15156000" y="7760732"/>
            <a:ext cx="14389100" cy="2969380"/>
            <a:chOff x="15199961" y="7762844"/>
            <a:chExt cx="14389100" cy="2969380"/>
          </a:xfrm>
        </p:grpSpPr>
        <p:sp>
          <p:nvSpPr>
            <p:cNvPr id="3" name="Rettangolo con angoli arrotondati 2">
              <a:extLst>
                <a:ext uri="{FF2B5EF4-FFF2-40B4-BE49-F238E27FC236}">
                  <a16:creationId xmlns:a16="http://schemas.microsoft.com/office/drawing/2014/main" id="{6EBFCAF2-2471-592A-6757-AAD5869211DF}"/>
                </a:ext>
              </a:extLst>
            </p:cNvPr>
            <p:cNvSpPr/>
            <p:nvPr/>
          </p:nvSpPr>
          <p:spPr>
            <a:xfrm>
              <a:off x="15199961" y="7762844"/>
              <a:ext cx="14389100" cy="2520000"/>
            </a:xfrm>
            <a:prstGeom prst="roundRect">
              <a:avLst>
                <a:gd name="adj" fmla="val 0"/>
              </a:avLst>
            </a:prstGeom>
            <a:solidFill>
              <a:srgbClr val="FF9300">
                <a:alpha val="25000"/>
              </a:srgbClr>
            </a:solidFill>
            <a:ln w="57150">
              <a:solidFill>
                <a:srgbClr val="FF761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2F12959-BE75-2CF6-0DCC-A9F7B441F504}"/>
                </a:ext>
              </a:extLst>
            </p:cNvPr>
            <p:cNvSpPr txBox="1"/>
            <p:nvPr/>
          </p:nvSpPr>
          <p:spPr>
            <a:xfrm>
              <a:off x="15304149" y="8212861"/>
              <a:ext cx="14011466" cy="25193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just"/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«OMICS-clock»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shifts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forensic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science from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static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DNA profiling to 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time-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relevant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investigation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addressing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temporal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gap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forensics</a:t>
              </a:r>
              <a:endPara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CasellaDiTesto 19">
            <a:extLst>
              <a:ext uri="{FF2B5EF4-FFF2-40B4-BE49-F238E27FC236}">
                <a16:creationId xmlns:a16="http://schemas.microsoft.com/office/drawing/2014/main" id="{37CC5160-DB45-DE41-3011-A9DA4C4F6560}"/>
              </a:ext>
            </a:extLst>
          </p:cNvPr>
          <p:cNvSpPr txBox="1"/>
          <p:nvPr/>
        </p:nvSpPr>
        <p:spPr>
          <a:xfrm>
            <a:off x="568967" y="37786792"/>
            <a:ext cx="110381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unresolved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gap highlights a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science: the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capable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integrating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temporal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donor-related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features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Consequently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investigations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limited in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events, estimate post-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mortem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timelines, support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victim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it-IT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FF436AED-D8E5-F861-72E4-983421F45C13}"/>
              </a:ext>
            </a:extLst>
          </p:cNvPr>
          <p:cNvGrpSpPr/>
          <p:nvPr/>
        </p:nvGrpSpPr>
        <p:grpSpPr>
          <a:xfrm>
            <a:off x="15156000" y="10690553"/>
            <a:ext cx="14388665" cy="3097349"/>
            <a:chOff x="15137606" y="10690553"/>
            <a:chExt cx="14388665" cy="3097349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5769B428-BB7E-D503-C9FA-1A7765FAEC2E}"/>
                </a:ext>
              </a:extLst>
            </p:cNvPr>
            <p:cNvSpPr/>
            <p:nvPr/>
          </p:nvSpPr>
          <p:spPr>
            <a:xfrm>
              <a:off x="15137606" y="10690553"/>
              <a:ext cx="14388665" cy="2520000"/>
            </a:xfrm>
            <a:prstGeom prst="roundRect">
              <a:avLst>
                <a:gd name="adj" fmla="val 0"/>
              </a:avLst>
            </a:prstGeom>
            <a:solidFill>
              <a:srgbClr val="667F3F">
                <a:alpha val="35000"/>
              </a:srgbClr>
            </a:solidFill>
            <a:ln w="57150">
              <a:solidFill>
                <a:srgbClr val="667F3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it-IT" dirty="0"/>
            </a:p>
          </p:txBody>
        </p:sp>
        <p:sp>
          <p:nvSpPr>
            <p:cNvPr id="107" name="CasellaDiTesto 106">
              <a:extLst>
                <a:ext uri="{FF2B5EF4-FFF2-40B4-BE49-F238E27FC236}">
                  <a16:creationId xmlns:a16="http://schemas.microsoft.com/office/drawing/2014/main" id="{3C87D485-6EB2-FE6F-9262-9F1F71632700}"/>
                </a:ext>
              </a:extLst>
            </p:cNvPr>
            <p:cNvSpPr txBox="1"/>
            <p:nvPr/>
          </p:nvSpPr>
          <p:spPr>
            <a:xfrm>
              <a:off x="15326815" y="11268539"/>
              <a:ext cx="14014325" cy="25193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just"/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RNA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degradation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-&gt;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RNA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decay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molecular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timer -&gt; 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since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deposition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TsD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inference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trace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deposited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it-IT" sz="36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GB" sz="36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CF2F9D32-7B07-7DC0-D4BC-8B032E01B73E}"/>
              </a:ext>
            </a:extLst>
          </p:cNvPr>
          <p:cNvGrpSpPr/>
          <p:nvPr/>
        </p:nvGrpSpPr>
        <p:grpSpPr>
          <a:xfrm>
            <a:off x="15156000" y="13579597"/>
            <a:ext cx="14388664" cy="2925187"/>
            <a:chOff x="15137607" y="13677283"/>
            <a:chExt cx="14388664" cy="2925187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F720B47D-E4EF-A238-A9AF-157CF3FF7317}"/>
                </a:ext>
              </a:extLst>
            </p:cNvPr>
            <p:cNvSpPr/>
            <p:nvPr/>
          </p:nvSpPr>
          <p:spPr>
            <a:xfrm>
              <a:off x="15137607" y="13677283"/>
              <a:ext cx="14388664" cy="2520000"/>
            </a:xfrm>
            <a:prstGeom prst="roundRect">
              <a:avLst>
                <a:gd name="adj" fmla="val 0"/>
              </a:avLst>
            </a:prstGeom>
            <a:solidFill>
              <a:srgbClr val="9437FF">
                <a:alpha val="20000"/>
              </a:srgbClr>
            </a:solidFill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it-IT"/>
            </a:p>
          </p:txBody>
        </p:sp>
        <p:sp>
          <p:nvSpPr>
            <p:cNvPr id="109" name="CasellaDiTesto 108">
              <a:extLst>
                <a:ext uri="{FF2B5EF4-FFF2-40B4-BE49-F238E27FC236}">
                  <a16:creationId xmlns:a16="http://schemas.microsoft.com/office/drawing/2014/main" id="{16BCCC4F-8A9C-0B4D-3C01-AA9D12155E0C}"/>
                </a:ext>
              </a:extLst>
            </p:cNvPr>
            <p:cNvSpPr txBox="1"/>
            <p:nvPr/>
          </p:nvSpPr>
          <p:spPr>
            <a:xfrm>
              <a:off x="15301290" y="14083107"/>
              <a:ext cx="14014325" cy="25193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/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Circadian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biology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-&gt; 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transcriptomics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analyses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rhythmic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genes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lvl="0"/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-&gt;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estimation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of day (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ToD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body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fluids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deposition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timing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</a:t>
              </a:r>
              <a:r>
                <a:rPr lang="it-IT" sz="360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cadaver</a:t>
              </a:r>
              <a:r>
                <a:rPr lang="it-IT" sz="360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death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timing</a:t>
              </a:r>
              <a:r>
                <a:rPr lang="it-IT" sz="3600" b="0" i="0" u="none" strike="noStrike" dirty="0">
                  <a:solidFill>
                    <a:srgbClr val="000000"/>
                  </a:solidFill>
                  <a:effectLst/>
                  <a:latin typeface="-webkit-standard"/>
                </a:rPr>
                <a:t>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(day/night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temporal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resolution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it-IT" sz="36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4,5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72F0670B-63F1-D47A-6A91-81BFC4514CCF}"/>
              </a:ext>
            </a:extLst>
          </p:cNvPr>
          <p:cNvGrpSpPr/>
          <p:nvPr/>
        </p:nvGrpSpPr>
        <p:grpSpPr>
          <a:xfrm>
            <a:off x="15156000" y="19434657"/>
            <a:ext cx="14389100" cy="2816231"/>
            <a:chOff x="15137606" y="19565285"/>
            <a:chExt cx="14389100" cy="2816231"/>
          </a:xfrm>
        </p:grpSpPr>
        <p:sp>
          <p:nvSpPr>
            <p:cNvPr id="8" name="Rettangolo con angoli arrotondati 7">
              <a:extLst>
                <a:ext uri="{FF2B5EF4-FFF2-40B4-BE49-F238E27FC236}">
                  <a16:creationId xmlns:a16="http://schemas.microsoft.com/office/drawing/2014/main" id="{184447E8-3879-CB5F-C3E1-EAA9901C8C37}"/>
                </a:ext>
              </a:extLst>
            </p:cNvPr>
            <p:cNvSpPr/>
            <p:nvPr/>
          </p:nvSpPr>
          <p:spPr>
            <a:xfrm>
              <a:off x="15137606" y="19565285"/>
              <a:ext cx="14389100" cy="2520000"/>
            </a:xfrm>
            <a:prstGeom prst="roundRect">
              <a:avLst>
                <a:gd name="adj" fmla="val 0"/>
              </a:avLst>
            </a:prstGeom>
            <a:solidFill>
              <a:srgbClr val="EBB512">
                <a:alpha val="30000"/>
              </a:srgbClr>
            </a:solidFill>
            <a:ln w="57150">
              <a:solidFill>
                <a:srgbClr val="EBB51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it-IT" dirty="0"/>
            </a:p>
          </p:txBody>
        </p:sp>
        <p:sp>
          <p:nvSpPr>
            <p:cNvPr id="113" name="CasellaDiTesto 112">
              <a:extLst>
                <a:ext uri="{FF2B5EF4-FFF2-40B4-BE49-F238E27FC236}">
                  <a16:creationId xmlns:a16="http://schemas.microsoft.com/office/drawing/2014/main" id="{13BCA378-49E6-88AD-14B2-BA248747A640}"/>
                </a:ext>
              </a:extLst>
            </p:cNvPr>
            <p:cNvSpPr txBox="1"/>
            <p:nvPr/>
          </p:nvSpPr>
          <p:spPr>
            <a:xfrm>
              <a:off x="15301290" y="19862153"/>
              <a:ext cx="14039850" cy="25193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 algn="just"/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Machine-learning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models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will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integrate 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multi-</a:t>
              </a:r>
              <a:r>
                <a:rPr lang="it-IT" sz="3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omics</a:t>
              </a:r>
              <a:r>
                <a:rPr lang="it-IT" sz="3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data 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allow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time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estimation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from trace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evidence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TsD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ToD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chronological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age) and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skeletal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remains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(time of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death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it-IT" sz="3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chronological</a:t>
              </a:r>
              <a:r>
                <a:rPr lang="it-IT" sz="3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age).</a:t>
              </a:r>
              <a:endParaRPr lang="it-IT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23" name="Immagine 122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4EF42FA2-2030-F434-EABA-9B2B053F0A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6586" y="3375764"/>
            <a:ext cx="2441662" cy="1055862"/>
          </a:xfrm>
          <a:prstGeom prst="rect">
            <a:avLst/>
          </a:prstGeom>
        </p:spPr>
      </p:pic>
      <p:pic>
        <p:nvPicPr>
          <p:cNvPr id="133" name="Immagine 132" descr="Immagine che contiene logo, schermata, Elementi grafici, simbolo&#10;&#10;Descrizione generata automaticamente">
            <a:extLst>
              <a:ext uri="{FF2B5EF4-FFF2-40B4-BE49-F238E27FC236}">
                <a16:creationId xmlns:a16="http://schemas.microsoft.com/office/drawing/2014/main" id="{72FFBD33-A304-8B58-E6F8-1E8DA5E0C4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5103" y="1543878"/>
            <a:ext cx="1842255" cy="1842255"/>
          </a:xfrm>
          <a:prstGeom prst="rect">
            <a:avLst/>
          </a:prstGeom>
        </p:spPr>
      </p:pic>
      <p:pic>
        <p:nvPicPr>
          <p:cNvPr id="151" name="Immagine 150" descr="Immagine che contiene Elementi grafici, arte&#10;&#10;Descrizione generata automaticamente">
            <a:extLst>
              <a:ext uri="{FF2B5EF4-FFF2-40B4-BE49-F238E27FC236}">
                <a16:creationId xmlns:a16="http://schemas.microsoft.com/office/drawing/2014/main" id="{2D8450CD-4149-4956-E313-4A2B613AB4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896" y="13287735"/>
            <a:ext cx="5334047" cy="3707136"/>
          </a:xfrm>
          <a:prstGeom prst="rect">
            <a:avLst/>
          </a:prstGeom>
        </p:spPr>
      </p:pic>
      <p:pic>
        <p:nvPicPr>
          <p:cNvPr id="155" name="Immagine 154" descr="Immagine che contiene orologio, Orologio da parete, cerchio, orari&#10;&#10;Descrizione generata automaticamente">
            <a:extLst>
              <a:ext uri="{FF2B5EF4-FFF2-40B4-BE49-F238E27FC236}">
                <a16:creationId xmlns:a16="http://schemas.microsoft.com/office/drawing/2014/main" id="{473C9E32-0425-6F2C-B133-D6850032A2B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19017" r="24180" b="22777"/>
          <a:stretch/>
        </p:blipFill>
        <p:spPr>
          <a:xfrm>
            <a:off x="12014777" y="7580636"/>
            <a:ext cx="3477208" cy="2655631"/>
          </a:xfrm>
          <a:prstGeom prst="rect">
            <a:avLst/>
          </a:prstGeom>
        </p:spPr>
      </p:pic>
      <p:pic>
        <p:nvPicPr>
          <p:cNvPr id="158" name="Immagine 157" descr="Immagine che contiene simbolo, cerchio, logo, emblema&#10;&#10;Descrizione generata automaticamente">
            <a:extLst>
              <a:ext uri="{FF2B5EF4-FFF2-40B4-BE49-F238E27FC236}">
                <a16:creationId xmlns:a16="http://schemas.microsoft.com/office/drawing/2014/main" id="{3426FBF2-A39B-BCF7-C25F-D45D49E718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8400" y="19116837"/>
            <a:ext cx="3530319" cy="3530319"/>
          </a:xfrm>
          <a:prstGeom prst="rect">
            <a:avLst/>
          </a:prstGeom>
        </p:spPr>
      </p:pic>
      <p:pic>
        <p:nvPicPr>
          <p:cNvPr id="163" name="Immagine 162" descr="Immagine che contiene cerchio, simbolo, Elementi grafici&#10;&#10;Descrizione generata automaticamente">
            <a:extLst>
              <a:ext uri="{FF2B5EF4-FFF2-40B4-BE49-F238E27FC236}">
                <a16:creationId xmlns:a16="http://schemas.microsoft.com/office/drawing/2014/main" id="{CA32299F-4FDA-4B0F-1B17-CE20341F62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529" y="10521962"/>
            <a:ext cx="3414062" cy="3236360"/>
          </a:xfrm>
          <a:prstGeom prst="rect">
            <a:avLst/>
          </a:prstGeom>
        </p:spPr>
      </p:pic>
      <p:sp>
        <p:nvSpPr>
          <p:cNvPr id="164" name="Rettangolo 163">
            <a:extLst>
              <a:ext uri="{FF2B5EF4-FFF2-40B4-BE49-F238E27FC236}">
                <a16:creationId xmlns:a16="http://schemas.microsoft.com/office/drawing/2014/main" id="{3DA4AB5B-3554-790A-6B04-DE3E58208CD1}"/>
              </a:ext>
            </a:extLst>
          </p:cNvPr>
          <p:cNvSpPr/>
          <p:nvPr/>
        </p:nvSpPr>
        <p:spPr>
          <a:xfrm>
            <a:off x="21265007" y="29965690"/>
            <a:ext cx="8460000" cy="4320000"/>
          </a:xfrm>
          <a:prstGeom prst="rect">
            <a:avLst/>
          </a:prstGeom>
          <a:solidFill>
            <a:srgbClr val="5B8E91">
              <a:alpha val="35000"/>
            </a:srgbClr>
          </a:solidFill>
          <a:ln w="57150">
            <a:solidFill>
              <a:srgbClr val="5B8E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3600" dirty="0">
              <a:solidFill>
                <a:srgbClr val="5B8E9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Rettangolo 165">
            <a:extLst>
              <a:ext uri="{FF2B5EF4-FFF2-40B4-BE49-F238E27FC236}">
                <a16:creationId xmlns:a16="http://schemas.microsoft.com/office/drawing/2014/main" id="{D3599978-B226-9D91-98B0-FFB67249B731}"/>
              </a:ext>
            </a:extLst>
          </p:cNvPr>
          <p:cNvSpPr/>
          <p:nvPr/>
        </p:nvSpPr>
        <p:spPr>
          <a:xfrm>
            <a:off x="12454322" y="29965690"/>
            <a:ext cx="8460000" cy="4320000"/>
          </a:xfrm>
          <a:prstGeom prst="rect">
            <a:avLst/>
          </a:prstGeom>
          <a:solidFill>
            <a:srgbClr val="9437FF">
              <a:alpha val="20000"/>
            </a:srgb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Rettangolo 166">
            <a:extLst>
              <a:ext uri="{FF2B5EF4-FFF2-40B4-BE49-F238E27FC236}">
                <a16:creationId xmlns:a16="http://schemas.microsoft.com/office/drawing/2014/main" id="{380F9004-1030-ADB9-52AE-93256B63DD42}"/>
              </a:ext>
            </a:extLst>
          </p:cNvPr>
          <p:cNvSpPr/>
          <p:nvPr/>
        </p:nvSpPr>
        <p:spPr>
          <a:xfrm>
            <a:off x="21246956" y="25316331"/>
            <a:ext cx="8460000" cy="4320000"/>
          </a:xfrm>
          <a:prstGeom prst="rect">
            <a:avLst/>
          </a:prstGeom>
          <a:solidFill>
            <a:srgbClr val="FF7614">
              <a:alpha val="25000"/>
            </a:srgbClr>
          </a:solidFill>
          <a:ln w="57150">
            <a:solidFill>
              <a:srgbClr val="FF761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Rettangolo 167">
            <a:extLst>
              <a:ext uri="{FF2B5EF4-FFF2-40B4-BE49-F238E27FC236}">
                <a16:creationId xmlns:a16="http://schemas.microsoft.com/office/drawing/2014/main" id="{57196DBD-6457-B50B-B978-CF012FA558AB}"/>
              </a:ext>
            </a:extLst>
          </p:cNvPr>
          <p:cNvSpPr/>
          <p:nvPr/>
        </p:nvSpPr>
        <p:spPr>
          <a:xfrm>
            <a:off x="12454322" y="25316331"/>
            <a:ext cx="8460000" cy="4304767"/>
          </a:xfrm>
          <a:prstGeom prst="rect">
            <a:avLst/>
          </a:prstGeom>
          <a:solidFill>
            <a:srgbClr val="667F3F">
              <a:alpha val="35000"/>
            </a:srgbClr>
          </a:solidFill>
          <a:ln w="57150">
            <a:solidFill>
              <a:srgbClr val="667F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CasellaDiTesto 168">
            <a:extLst>
              <a:ext uri="{FF2B5EF4-FFF2-40B4-BE49-F238E27FC236}">
                <a16:creationId xmlns:a16="http://schemas.microsoft.com/office/drawing/2014/main" id="{078B6924-5451-0C9B-0BCE-32F23D0AFA12}"/>
              </a:ext>
            </a:extLst>
          </p:cNvPr>
          <p:cNvSpPr txBox="1"/>
          <p:nvPr/>
        </p:nvSpPr>
        <p:spPr>
          <a:xfrm>
            <a:off x="24742090" y="30410834"/>
            <a:ext cx="4975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OMICS-Clock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bridges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gap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identity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time, shaping 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socio-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legal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impact of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temporal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truth</a:t>
            </a:r>
            <a:r>
              <a:rPr lang="it-IT" sz="3600" b="1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36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CasellaDiTesto 171">
            <a:extLst>
              <a:ext uri="{FF2B5EF4-FFF2-40B4-BE49-F238E27FC236}">
                <a16:creationId xmlns:a16="http://schemas.microsoft.com/office/drawing/2014/main" id="{3BB748C4-B255-9A20-8BA8-0D2CEA6C08BB}"/>
              </a:ext>
            </a:extLst>
          </p:cNvPr>
          <p:cNvSpPr txBox="1"/>
          <p:nvPr/>
        </p:nvSpPr>
        <p:spPr>
          <a:xfrm>
            <a:off x="24742090" y="25520611"/>
            <a:ext cx="4770000" cy="39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OMICS-Clock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transforms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traces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timelines,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driving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paradigm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shift in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science</a:t>
            </a:r>
            <a:r>
              <a:rPr lang="it-IT" sz="3600" b="1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1,4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CasellaDiTesto 172">
            <a:extLst>
              <a:ext uri="{FF2B5EF4-FFF2-40B4-BE49-F238E27FC236}">
                <a16:creationId xmlns:a16="http://schemas.microsoft.com/office/drawing/2014/main" id="{0F68343E-B746-2D6F-6BC5-CDC668250C3A}"/>
              </a:ext>
            </a:extLst>
          </p:cNvPr>
          <p:cNvSpPr txBox="1"/>
          <p:nvPr/>
        </p:nvSpPr>
        <p:spPr>
          <a:xfrm>
            <a:off x="15760755" y="25511747"/>
            <a:ext cx="4770000" cy="39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OMICS-Clock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enhances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alibi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verification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trace timing and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stronger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reliability</a:t>
            </a:r>
            <a:r>
              <a:rPr lang="it-IT" sz="36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3,5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CasellaDiTesto 173">
            <a:extLst>
              <a:ext uri="{FF2B5EF4-FFF2-40B4-BE49-F238E27FC236}">
                <a16:creationId xmlns:a16="http://schemas.microsoft.com/office/drawing/2014/main" id="{41F192BC-C468-5883-11B3-35E15118CF7B}"/>
              </a:ext>
            </a:extLst>
          </p:cNvPr>
          <p:cNvSpPr txBox="1"/>
          <p:nvPr/>
        </p:nvSpPr>
        <p:spPr>
          <a:xfrm>
            <a:off x="15762063" y="30187109"/>
            <a:ext cx="5130000" cy="39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OMICS-Clock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restores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lost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transforming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justice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unresolved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cold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it-IT" sz="3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it-IT" sz="36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families </a:t>
            </a:r>
            <a:r>
              <a:rPr lang="it-IT" sz="36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seeking</a:t>
            </a:r>
            <a:r>
              <a:rPr lang="it-IT" sz="36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  <a:r>
              <a:rPr lang="it-IT" sz="3600" b="1" i="0" u="none" strike="noStrike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truth</a:t>
            </a:r>
            <a:r>
              <a:rPr lang="it-IT" sz="3600" b="1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36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0" name="Immagine 179" descr="Immagine che contiene Elementi grafici, arte, design&#10;&#10;Descrizione generata automaticamente">
            <a:extLst>
              <a:ext uri="{FF2B5EF4-FFF2-40B4-BE49-F238E27FC236}">
                <a16:creationId xmlns:a16="http://schemas.microsoft.com/office/drawing/2014/main" id="{CA0D5AB9-69F3-58DA-64A6-FCC3598CB78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r="22093"/>
          <a:stretch/>
        </p:blipFill>
        <p:spPr>
          <a:xfrm>
            <a:off x="12220726" y="29809236"/>
            <a:ext cx="3872630" cy="4749188"/>
          </a:xfrm>
          <a:prstGeom prst="rect">
            <a:avLst/>
          </a:prstGeom>
        </p:spPr>
      </p:pic>
      <p:sp>
        <p:nvSpPr>
          <p:cNvPr id="184" name="CasellaDiTesto 183">
            <a:extLst>
              <a:ext uri="{FF2B5EF4-FFF2-40B4-BE49-F238E27FC236}">
                <a16:creationId xmlns:a16="http://schemas.microsoft.com/office/drawing/2014/main" id="{814B447D-0A4C-D970-B7A0-F381D7DBEA75}"/>
              </a:ext>
            </a:extLst>
          </p:cNvPr>
          <p:cNvSpPr txBox="1"/>
          <p:nvPr/>
        </p:nvSpPr>
        <p:spPr>
          <a:xfrm>
            <a:off x="12593881" y="36715291"/>
            <a:ext cx="1726798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Haas C, et al. 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FSI Genet. 2021;52:102486. doi:10.1016/j.fsigen.2021.102486</a:t>
            </a:r>
          </a:p>
          <a:p>
            <a:pPr algn="l">
              <a:buFont typeface="+mj-lt"/>
              <a:buAutoNum type="arabicPeriod"/>
            </a:pP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Procopio </a:t>
            </a:r>
            <a:r>
              <a:rPr lang="it-IT" sz="34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 al.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Novel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DNA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Methylation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Signature for Age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Estimation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Bone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Specimens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2026 (Under </a:t>
            </a:r>
            <a:r>
              <a:rPr lang="it-IT" sz="340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revision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buFont typeface="+mj-lt"/>
              <a:buAutoNum type="arabicPeriod"/>
            </a:pP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Salzmann AP, et al. 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FSI Genet. 2021;53:102524. doi:10.1016/j.fsigen.2021.102524</a:t>
            </a:r>
          </a:p>
          <a:p>
            <a:pPr algn="l">
              <a:buFont typeface="+mj-lt"/>
              <a:buAutoNum type="arabicPeriod"/>
            </a:pP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400" b="1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Gosch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A, et al. 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FSI Genet. 2025;78:103287. doi:10.1016/j.fsigen.2025.103287</a:t>
            </a:r>
          </a:p>
          <a:p>
            <a:pPr algn="l">
              <a:buFont typeface="+mj-lt"/>
              <a:buAutoNum type="arabicPeriod"/>
            </a:pP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4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Lech K, et al. </a:t>
            </a:r>
            <a:r>
              <a:rPr lang="it-IT" sz="34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FSI Genet. 2016;21:119-25. doi:10.1016/j.fsigen.2015.12.008</a:t>
            </a:r>
          </a:p>
        </p:txBody>
      </p:sp>
      <p:pic>
        <p:nvPicPr>
          <p:cNvPr id="11" name="Picture 10" descr="A white skull with a dna strand and a clock&#10;&#10;AI-generated content may be incorrect.">
            <a:extLst>
              <a:ext uri="{FF2B5EF4-FFF2-40B4-BE49-F238E27FC236}">
                <a16:creationId xmlns:a16="http://schemas.microsoft.com/office/drawing/2014/main" id="{AA7891A2-2085-E86F-5C1C-6A0D74F116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625" y="256622"/>
            <a:ext cx="1339212" cy="1339212"/>
          </a:xfrm>
          <a:prstGeom prst="rect">
            <a:avLst/>
          </a:prstGeom>
        </p:spPr>
      </p:pic>
      <p:grpSp>
        <p:nvGrpSpPr>
          <p:cNvPr id="34" name="Gruppo 33">
            <a:extLst>
              <a:ext uri="{FF2B5EF4-FFF2-40B4-BE49-F238E27FC236}">
                <a16:creationId xmlns:a16="http://schemas.microsoft.com/office/drawing/2014/main" id="{6D35F6D6-5FB7-F49E-D822-081EFB557796}"/>
              </a:ext>
            </a:extLst>
          </p:cNvPr>
          <p:cNvGrpSpPr/>
          <p:nvPr/>
        </p:nvGrpSpPr>
        <p:grpSpPr>
          <a:xfrm>
            <a:off x="15156000" y="16487844"/>
            <a:ext cx="14389100" cy="3058933"/>
            <a:chOff x="15137607" y="16487844"/>
            <a:chExt cx="14389100" cy="3058933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B0FB75B6-D575-0535-DD21-DA17D81628CE}"/>
                </a:ext>
              </a:extLst>
            </p:cNvPr>
            <p:cNvSpPr/>
            <p:nvPr/>
          </p:nvSpPr>
          <p:spPr>
            <a:xfrm>
              <a:off x="15137607" y="16487844"/>
              <a:ext cx="14389100" cy="2520000"/>
            </a:xfrm>
            <a:prstGeom prst="roundRect">
              <a:avLst>
                <a:gd name="adj" fmla="val 0"/>
              </a:avLst>
            </a:prstGeom>
            <a:solidFill>
              <a:srgbClr val="5B8E91">
                <a:alpha val="35000"/>
              </a:srgbClr>
            </a:solidFill>
            <a:ln w="57150">
              <a:solidFill>
                <a:srgbClr val="5B8E9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it-IT"/>
            </a:p>
          </p:txBody>
        </p:sp>
        <p:sp>
          <p:nvSpPr>
            <p:cNvPr id="15" name="CasellaDiTesto 108">
              <a:extLst>
                <a:ext uri="{FF2B5EF4-FFF2-40B4-BE49-F238E27FC236}">
                  <a16:creationId xmlns:a16="http://schemas.microsoft.com/office/drawing/2014/main" id="{BA8F8332-FDA5-6D88-89AF-21E725B15BDE}"/>
                </a:ext>
              </a:extLst>
            </p:cNvPr>
            <p:cNvSpPr txBox="1"/>
            <p:nvPr/>
          </p:nvSpPr>
          <p:spPr>
            <a:xfrm>
              <a:off x="15306860" y="17027414"/>
              <a:ext cx="14034280" cy="251936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r>
                <a:rPr lang="it-IT" sz="3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Epigenomics</a:t>
              </a:r>
              <a:r>
                <a:rPr lang="it-IT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-&gt;</a:t>
              </a:r>
              <a:r>
                <a:rPr lang="it-IT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 DNA </a:t>
              </a:r>
              <a:r>
                <a:rPr lang="it-IT" sz="3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methylation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-&gt;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donor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age estimation</a:t>
              </a:r>
              <a:r>
                <a:rPr lang="it-IT" sz="3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both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for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biological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fluids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on the crime scene (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suspect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) and for human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remains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complex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forensic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3600" dirty="0" err="1">
                  <a:latin typeface="Arial" panose="020B0604020202020204" pitchFamily="34" charset="0"/>
                  <a:cs typeface="Arial" panose="020B0604020202020204" pitchFamily="34" charset="0"/>
                </a:rPr>
                <a:t>contexts</a:t>
              </a:r>
              <a:r>
                <a:rPr lang="it-IT" sz="3600" dirty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388D7B7-090D-39F0-21E6-3756DDAE0191}"/>
              </a:ext>
            </a:extLst>
          </p:cNvPr>
          <p:cNvSpPr/>
          <p:nvPr/>
        </p:nvSpPr>
        <p:spPr>
          <a:xfrm>
            <a:off x="673344" y="14249726"/>
            <a:ext cx="10933736" cy="4140000"/>
          </a:xfrm>
          <a:prstGeom prst="rect">
            <a:avLst/>
          </a:prstGeom>
          <a:solidFill>
            <a:srgbClr val="9437FF">
              <a:alpha val="20000"/>
            </a:srgb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ttangolo con angoli arrotondati 17">
            <a:extLst>
              <a:ext uri="{FF2B5EF4-FFF2-40B4-BE49-F238E27FC236}">
                <a16:creationId xmlns:a16="http://schemas.microsoft.com/office/drawing/2014/main" id="{D5C5229F-A028-C561-FA07-E3BD5486DF85}"/>
              </a:ext>
            </a:extLst>
          </p:cNvPr>
          <p:cNvSpPr/>
          <p:nvPr/>
        </p:nvSpPr>
        <p:spPr>
          <a:xfrm>
            <a:off x="12270902" y="6705530"/>
            <a:ext cx="17620974" cy="15674585"/>
          </a:xfrm>
          <a:prstGeom prst="roundRect">
            <a:avLst>
              <a:gd name="adj" fmla="val 0"/>
            </a:avLst>
          </a:prstGeom>
          <a:noFill/>
          <a:ln w="127000">
            <a:solidFill>
              <a:srgbClr val="667F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it-IT" dirty="0">
                <a:effectLst/>
                <a:latin typeface="Helvetica Neue" panose="02000503000000020004" pitchFamily="2" charset="0"/>
              </a:rPr>
            </a:br>
            <a:endParaRPr lang="it-IT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303A3A-4DCF-FCFF-5476-D3CD23CCD074}"/>
              </a:ext>
            </a:extLst>
          </p:cNvPr>
          <p:cNvSpPr txBox="1"/>
          <p:nvPr/>
        </p:nvSpPr>
        <p:spPr>
          <a:xfrm>
            <a:off x="824271" y="16744827"/>
            <a:ext cx="10444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Whilst standard DNA profiling can provide personal identification, temporal information can be achieved through transcriptomics and circadian biology.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ECC5EDAA-AA8C-7357-A903-00B5B60A0184}"/>
              </a:ext>
            </a:extLst>
          </p:cNvPr>
          <p:cNvSpPr/>
          <p:nvPr/>
        </p:nvSpPr>
        <p:spPr>
          <a:xfrm>
            <a:off x="673343" y="21658082"/>
            <a:ext cx="10989891" cy="4140000"/>
          </a:xfrm>
          <a:prstGeom prst="rect">
            <a:avLst/>
          </a:prstGeom>
          <a:solidFill>
            <a:srgbClr val="5B8E91">
              <a:alpha val="35000"/>
            </a:srgbClr>
          </a:solidFill>
          <a:ln w="57150">
            <a:solidFill>
              <a:srgbClr val="5B8E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04155FD9-8FC4-2799-8232-69932F15DBC1}"/>
              </a:ext>
            </a:extLst>
          </p:cNvPr>
          <p:cNvSpPr txBox="1"/>
          <p:nvPr/>
        </p:nvSpPr>
        <p:spPr>
          <a:xfrm>
            <a:off x="824272" y="24539832"/>
            <a:ext cx="104444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DNA-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chronological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age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estimation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support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investigations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suspect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3D069EB-5999-7AC2-8F29-816C3277FB6A}"/>
              </a:ext>
            </a:extLst>
          </p:cNvPr>
          <p:cNvSpPr txBox="1"/>
          <p:nvPr/>
        </p:nvSpPr>
        <p:spPr>
          <a:xfrm>
            <a:off x="12677848" y="40048949"/>
            <a:ext cx="14101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Illustrative AI-</a:t>
            </a:r>
            <a:r>
              <a:rPr lang="it-IT" sz="2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generated</a:t>
            </a:r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images </a:t>
            </a:r>
            <a:r>
              <a:rPr lang="it-IT" sz="2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ChatGPT/DALL·E (OpenAI).</a:t>
            </a:r>
          </a:p>
        </p:txBody>
      </p:sp>
      <p:sp>
        <p:nvSpPr>
          <p:cNvPr id="31" name="Rectangle 15">
            <a:extLst>
              <a:ext uri="{FF2B5EF4-FFF2-40B4-BE49-F238E27FC236}">
                <a16:creationId xmlns:a16="http://schemas.microsoft.com/office/drawing/2014/main" id="{A05B54EC-4D16-B10D-0443-3C1ED7F1FD6E}"/>
              </a:ext>
            </a:extLst>
          </p:cNvPr>
          <p:cNvSpPr/>
          <p:nvPr/>
        </p:nvSpPr>
        <p:spPr>
          <a:xfrm>
            <a:off x="705511" y="33512117"/>
            <a:ext cx="10971419" cy="4140000"/>
          </a:xfrm>
          <a:prstGeom prst="rect">
            <a:avLst/>
          </a:prstGeom>
          <a:solidFill>
            <a:srgbClr val="FF7614">
              <a:alpha val="25000"/>
            </a:srgbClr>
          </a:solidFill>
          <a:ln w="57150">
            <a:solidFill>
              <a:srgbClr val="FF761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7614"/>
              </a:solidFill>
            </a:endParaRPr>
          </a:p>
        </p:txBody>
      </p:sp>
      <p:pic>
        <p:nvPicPr>
          <p:cNvPr id="30" name="Immagine 29" descr="Immagine che contiene orologio, simbolo, halloween, design&#10;&#10;Descrizione generata automaticamente">
            <a:extLst>
              <a:ext uri="{FF2B5EF4-FFF2-40B4-BE49-F238E27FC236}">
                <a16:creationId xmlns:a16="http://schemas.microsoft.com/office/drawing/2014/main" id="{5B9F6FC7-B4FB-1879-5085-17332399DDD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5" t="10691" r="14816" b="13792"/>
          <a:stretch/>
        </p:blipFill>
        <p:spPr>
          <a:xfrm>
            <a:off x="4312355" y="33675915"/>
            <a:ext cx="3890495" cy="29414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4503D7-522D-C2EE-D1D6-4D11DC04CF39}"/>
              </a:ext>
            </a:extLst>
          </p:cNvPr>
          <p:cNvSpPr txBox="1"/>
          <p:nvPr/>
        </p:nvSpPr>
        <p:spPr>
          <a:xfrm>
            <a:off x="875874" y="36562387"/>
            <a:ext cx="10481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3.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Forensic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estimation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chronological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age and time of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degraded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remains</a:t>
            </a:r>
            <a:r>
              <a:rPr lang="it-IT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Immagine 28" descr="Immagine che contiene Elementi grafici, Carattere, cerchio, schermata&#10;&#10;Descrizione generata automaticamente">
            <a:extLst>
              <a:ext uri="{FF2B5EF4-FFF2-40B4-BE49-F238E27FC236}">
                <a16:creationId xmlns:a16="http://schemas.microsoft.com/office/drawing/2014/main" id="{82B56696-6FB8-86D7-0D28-25FB576246B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497" y="15996537"/>
            <a:ext cx="3691199" cy="3691199"/>
          </a:xfrm>
          <a:prstGeom prst="rect">
            <a:avLst/>
          </a:prstGeom>
        </p:spPr>
      </p:pic>
      <p:sp>
        <p:nvSpPr>
          <p:cNvPr id="32" name="Rettangolo con angoli arrotondati 17">
            <a:extLst>
              <a:ext uri="{FF2B5EF4-FFF2-40B4-BE49-F238E27FC236}">
                <a16:creationId xmlns:a16="http://schemas.microsoft.com/office/drawing/2014/main" id="{F5C41395-6470-7C1D-C310-932E385F011E}"/>
              </a:ext>
            </a:extLst>
          </p:cNvPr>
          <p:cNvSpPr/>
          <p:nvPr/>
        </p:nvSpPr>
        <p:spPr>
          <a:xfrm>
            <a:off x="12262500" y="23907277"/>
            <a:ext cx="17620974" cy="10968417"/>
          </a:xfrm>
          <a:prstGeom prst="roundRect">
            <a:avLst>
              <a:gd name="adj" fmla="val 0"/>
            </a:avLst>
          </a:prstGeom>
          <a:noFill/>
          <a:ln w="127000">
            <a:solidFill>
              <a:srgbClr val="667F3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it-IT" dirty="0">
                <a:effectLst/>
                <a:latin typeface="Helvetica Neue" panose="02000503000000020004" pitchFamily="2" charset="0"/>
              </a:rPr>
            </a:br>
            <a:endParaRPr lang="it-IT" dirty="0">
              <a:effectLst/>
              <a:latin typeface="Helvetica Neue" panose="02000503000000020004" pitchFamily="2" charset="0"/>
            </a:endParaRPr>
          </a:p>
        </p:txBody>
      </p:sp>
      <p:pic>
        <p:nvPicPr>
          <p:cNvPr id="51" name="Immagine 50" descr="Immagine che contiene orologio, cerchio, disegno, Elementi grafici&#10;&#10;Descrizione generata automaticamente">
            <a:extLst>
              <a:ext uri="{FF2B5EF4-FFF2-40B4-BE49-F238E27FC236}">
                <a16:creationId xmlns:a16="http://schemas.microsoft.com/office/drawing/2014/main" id="{7362A2DB-5E6C-F656-53EB-C61A448B80F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664" y="24899750"/>
            <a:ext cx="3308890" cy="4963335"/>
          </a:xfrm>
          <a:prstGeom prst="rect">
            <a:avLst/>
          </a:prstGeom>
        </p:spPr>
      </p:pic>
      <p:pic>
        <p:nvPicPr>
          <p:cNvPr id="64" name="Immagine 63" descr="Immagine che contiene Elementi grafici, clipart, Carattere, simbolo&#10;&#10;Descrizione generata automaticamente">
            <a:extLst>
              <a:ext uri="{FF2B5EF4-FFF2-40B4-BE49-F238E27FC236}">
                <a16:creationId xmlns:a16="http://schemas.microsoft.com/office/drawing/2014/main" id="{6B89AC41-7FB5-DC8C-2E7A-C2938E1C445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143" y="21711785"/>
            <a:ext cx="4875476" cy="3250318"/>
          </a:xfrm>
          <a:prstGeom prst="rect">
            <a:avLst/>
          </a:prstGeom>
        </p:spPr>
      </p:pic>
      <p:pic>
        <p:nvPicPr>
          <p:cNvPr id="67" name="Immagine 66" descr="Immagine che contiene simbolo, design&#10;&#10;Descrizione generata automaticamente">
            <a:extLst>
              <a:ext uri="{FF2B5EF4-FFF2-40B4-BE49-F238E27FC236}">
                <a16:creationId xmlns:a16="http://schemas.microsoft.com/office/drawing/2014/main" id="{A1C022DC-80BE-2968-7B68-89B429A9495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459" y="26123800"/>
            <a:ext cx="4301151" cy="2867434"/>
          </a:xfrm>
          <a:prstGeom prst="rect">
            <a:avLst/>
          </a:prstGeom>
        </p:spPr>
      </p:pic>
      <p:pic>
        <p:nvPicPr>
          <p:cNvPr id="70" name="Immagine 69" descr="Immagine che contiene simbolo, cerchio, Elementi grafici, logo&#10;&#10;Descrizione generata automaticamente">
            <a:extLst>
              <a:ext uri="{FF2B5EF4-FFF2-40B4-BE49-F238E27FC236}">
                <a16:creationId xmlns:a16="http://schemas.microsoft.com/office/drawing/2014/main" id="{558FC95B-FB3D-B775-328C-3EB6DDA75BD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3415" y="29823394"/>
            <a:ext cx="3556063" cy="5334095"/>
          </a:xfrm>
          <a:prstGeom prst="rect">
            <a:avLst/>
          </a:prstGeom>
        </p:spPr>
      </p:pic>
      <p:pic>
        <p:nvPicPr>
          <p:cNvPr id="72" name="Immagine 71" descr="Immagine che contiene cartone animato, Elementi grafici, schermata, arte&#10;&#10;Descrizione generata automaticamente">
            <a:extLst>
              <a:ext uri="{FF2B5EF4-FFF2-40B4-BE49-F238E27FC236}">
                <a16:creationId xmlns:a16="http://schemas.microsoft.com/office/drawing/2014/main" id="{7EA71004-21A4-A702-B87C-5061E15833C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649" y="13623558"/>
            <a:ext cx="6982748" cy="465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471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624cb905-2091-41e4-90b9-e768cf22851a}" enabled="0" method="" siteId="{624cb905-2091-41e4-90b9-e768cf22851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27170</TotalTime>
  <Words>862</Words>
  <Application>Microsoft Macintosh PowerPoint</Application>
  <PresentationFormat>Custom</PresentationFormat>
  <Paragraphs>56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-webkit-standard</vt:lpstr>
      <vt:lpstr>Aptos</vt:lpstr>
      <vt:lpstr>Aptos Display</vt:lpstr>
      <vt:lpstr>Arial</vt:lpstr>
      <vt:lpstr>Calibri</vt:lpstr>
      <vt:lpstr>Helvetica Neue</vt:lpstr>
      <vt:lpstr>Office Theme</vt:lpstr>
      <vt:lpstr>Diapositiva think-cell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Svetlin Dimitrov</dc:creator>
  <cp:lastModifiedBy>Noemi Procopio (School of Law and Policing)</cp:lastModifiedBy>
  <cp:revision>66</cp:revision>
  <dcterms:created xsi:type="dcterms:W3CDTF">2026-04-07T12:30:45Z</dcterms:created>
  <dcterms:modified xsi:type="dcterms:W3CDTF">2026-05-13T07:21:14Z</dcterms:modified>
</cp:coreProperties>
</file>