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648"/>
  </p:normalViewPr>
  <p:slideViewPr>
    <p:cSldViewPr snapToGrid="0">
      <p:cViewPr varScale="1">
        <p:scale>
          <a:sx n="91" d="100"/>
          <a:sy n="91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rbone brillante">
            <a:extLst>
              <a:ext uri="{FF2B5EF4-FFF2-40B4-BE49-F238E27FC236}">
                <a16:creationId xmlns:a16="http://schemas.microsoft.com/office/drawing/2014/main" id="{2D0A3D17-325C-34E6-3A3F-192D29B539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86" r="8105" b="-2"/>
          <a:stretch>
            <a:fillRect/>
          </a:stretch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E89C3F6-9D2A-E67B-9141-FEF12FA10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r>
              <a:rPr lang="it-IT" sz="4800"/>
              <a:t>Dalla cenere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D964708-F3CD-65A5-3E44-72442B5C9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r>
              <a:rPr lang="it-IT" sz="1600" dirty="0"/>
              <a:t>Fuochi rituali, crisi economica e identità collettive in una comunità dell’arco alpino.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7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9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1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3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5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118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4D2E7C7-F363-5C63-FC66-08FE3E369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Autore</a:t>
            </a:r>
          </a:p>
        </p:txBody>
      </p:sp>
      <p:pic>
        <p:nvPicPr>
          <p:cNvPr id="5" name="Immagine 4" descr="Immagine che contiene Carattere, logo, test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E1C55208-C053-FEC4-A213-D046B7BC6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51" y="2204999"/>
            <a:ext cx="3856774" cy="2536900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5AEFD0-7366-3CEB-E5EB-B834BDAFD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/>
          </a:bodyPr>
          <a:lstStyle/>
          <a:p>
            <a:pPr>
              <a:buFontTx/>
              <a:buChar char="-"/>
            </a:pPr>
            <a:r>
              <a:rPr lang="it-IT">
                <a:solidFill>
                  <a:srgbClr val="FFFFFF"/>
                </a:solidFill>
              </a:rPr>
              <a:t>Giacomo Molinari, corso di dottorato in Ecologia dei Sistemi Culturali e Istituzionali, Università degli Studi del Piemonte Orientale.</a:t>
            </a:r>
          </a:p>
          <a:p>
            <a:pPr>
              <a:buFontTx/>
              <a:buChar char="-"/>
            </a:pPr>
            <a:r>
              <a:rPr lang="it-IT">
                <a:solidFill>
                  <a:srgbClr val="FFFFFF"/>
                </a:solidFill>
              </a:rPr>
              <a:t>Photo credits: Federico Masini.</a:t>
            </a:r>
          </a:p>
        </p:txBody>
      </p:sp>
    </p:spTree>
    <p:extLst>
      <p:ext uri="{BB962C8B-B14F-4D97-AF65-F5344CB8AC3E}">
        <p14:creationId xmlns:p14="http://schemas.microsoft.com/office/powerpoint/2010/main" val="3213309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vestiti, persona, aria aperta, Viso umano&#10;&#10;Il contenuto generato dall'IA potrebbe non essere corretto.">
            <a:extLst>
              <a:ext uri="{FF2B5EF4-FFF2-40B4-BE49-F238E27FC236}">
                <a16:creationId xmlns:a16="http://schemas.microsoft.com/office/drawing/2014/main" id="{92283269-C3C0-7FD7-9BE2-295A18FBA8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437" r="1" b="16310"/>
          <a:stretch>
            <a:fillRect/>
          </a:stretch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EE660A0-D8CE-2F04-8D46-E5867FE30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r>
              <a:rPr lang="it-IT" dirty="0"/>
              <a:t>La </a:t>
            </a:r>
            <a:r>
              <a:rPr lang="it-IT" i="1" dirty="0" err="1"/>
              <a:t>Carcavegia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7B058C-04F5-0795-7298-91B2D0A8C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851122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400"/>
              <a:t>Il presente paper propone una descrizione etnografica della </a:t>
            </a:r>
            <a:r>
              <a:rPr lang="en-US" sz="1400" i="1"/>
              <a:t>Carcavegia, </a:t>
            </a:r>
            <a:r>
              <a:rPr lang="en-US" sz="1400"/>
              <a:t>una manifestazione rituale che si svolge nella vigilia dell’Epifania nel comune di Premosello‑Chiovenda (Provincia di Verbano‑Cusio‑Ossola, Piemonte) e nella frazione di Colloro; il cuore della manifestazione è costituito dall’accensione di due grandi pire - in un’ansa del fiume Toce e presso un prato comunitario nella frazione di Colloro - all’interno delle quali vengono bruciati I </a:t>
            </a:r>
            <a:r>
              <a:rPr lang="en-US" sz="1400" i="1"/>
              <a:t>Poponi, </a:t>
            </a:r>
            <a:r>
              <a:rPr lang="en-US" sz="1400"/>
              <a:t>pupazzi antropomorfi con le fattezze dell’uomo e della donna più anziani del villaggio.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400"/>
              <a:t>Il presente paper propone una descrizione etnografica della cerimonia mettendola in relazione alla crisi del settore industriale del territorio e alle reazioni della comunità locale.</a:t>
            </a:r>
            <a:endParaRPr lang="it-IT" sz="1400"/>
          </a:p>
          <a:p>
            <a:pPr>
              <a:lnSpc>
                <a:spcPct val="90000"/>
              </a:lnSpc>
            </a:pPr>
            <a:endParaRPr lang="it-IT" sz="1400"/>
          </a:p>
        </p:txBody>
      </p:sp>
      <p:cxnSp>
        <p:nvCxnSpPr>
          <p:cNvPr id="18" name="Straight Connector 14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3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7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9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31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07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14706ED2-1D5D-839C-8D9B-ABDF72D24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9410" y="545910"/>
            <a:ext cx="3681931" cy="19477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Il </a:t>
            </a:r>
            <a:r>
              <a:rPr lang="en-US" sz="5400" dirty="0" err="1"/>
              <a:t>contesto</a:t>
            </a:r>
            <a:r>
              <a:rPr lang="en-US" sz="5400" dirty="0"/>
              <a:t> </a:t>
            </a:r>
            <a:r>
              <a:rPr lang="en-US" sz="5400" dirty="0" err="1"/>
              <a:t>territoriale</a:t>
            </a:r>
            <a:endParaRPr lang="en-US" sz="5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1C9608-B251-9450-404B-B599C55489BE}"/>
              </a:ext>
            </a:extLst>
          </p:cNvPr>
          <p:cNvSpPr txBox="1"/>
          <p:nvPr/>
        </p:nvSpPr>
        <p:spPr>
          <a:xfrm>
            <a:off x="5560935" y="2687768"/>
            <a:ext cx="454764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Premosello‑Chiovenda</a:t>
            </a:r>
            <a:r>
              <a:rPr lang="en-US" dirty="0"/>
              <a:t> (VB)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colloca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territorio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bassa</a:t>
            </a:r>
            <a:r>
              <a:rPr lang="en-US" dirty="0"/>
              <a:t> </a:t>
            </a:r>
            <a:r>
              <a:rPr lang="en-US" dirty="0" err="1"/>
              <a:t>Valdossola</a:t>
            </a:r>
            <a:r>
              <a:rPr lang="en-US" dirty="0"/>
              <a:t>.</a:t>
            </a:r>
          </a:p>
          <a:p>
            <a:r>
              <a:rPr lang="it-IT" dirty="0"/>
              <a:t>La zona è abitata da tempi remoti (sono state rinvenute nei pressi delle necropoli datate almeno al II secolo </a:t>
            </a:r>
            <a:r>
              <a:rPr lang="it-IT" dirty="0" err="1"/>
              <a:t>a.C</a:t>
            </a:r>
            <a:r>
              <a:rPr lang="it-IT" dirty="0"/>
              <a:t> appartenenti al popolo dei Leponzi) e ha visto nei secoli cambiare più volte la sua identità socio – economica, fino ad un periodo caratterizzato da una pesante industrializzazione e da una repentina de-industrializzazione, che hanno inciso profondamente sul tessuto sociale del territorio.</a:t>
            </a:r>
          </a:p>
        </p:txBody>
      </p:sp>
      <p:pic>
        <p:nvPicPr>
          <p:cNvPr id="7" name="Immagine 6" descr="Immagine che contiene fuoco, fumo, calore, fiamma&#10;&#10;Il contenuto generato dall'IA potrebbe non essere corretto.">
            <a:extLst>
              <a:ext uri="{FF2B5EF4-FFF2-40B4-BE49-F238E27FC236}">
                <a16:creationId xmlns:a16="http://schemas.microsoft.com/office/drawing/2014/main" id="{E107BB95-C523-178E-9283-D23AA7387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79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vestiti, persona, Viso umano, uomo&#10;&#10;Il contenuto generato dall'IA potrebbe non essere corretto.">
            <a:extLst>
              <a:ext uri="{FF2B5EF4-FFF2-40B4-BE49-F238E27FC236}">
                <a16:creationId xmlns:a16="http://schemas.microsoft.com/office/drawing/2014/main" id="{DF716BC9-F019-B17B-FE45-132D29F73C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373" r="1" b="20374"/>
          <a:stretch>
            <a:fillRect/>
          </a:stretch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BFB5C3E-F6A1-F6CC-176B-7EBA09D3A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r>
              <a:rPr lang="it-IT" dirty="0"/>
              <a:t>Il rito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0D46A6-EBD9-F7B3-7BA3-8623BB602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851122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100"/>
              <a:t>La festa </a:t>
            </a:r>
            <a:r>
              <a:rPr lang="en-US" sz="1100" err="1"/>
              <a:t>si</a:t>
            </a:r>
            <a:r>
              <a:rPr lang="en-US" sz="1100"/>
              <a:t> </a:t>
            </a:r>
            <a:r>
              <a:rPr lang="en-US" sz="1100" err="1"/>
              <a:t>svolge</a:t>
            </a:r>
            <a:r>
              <a:rPr lang="en-US" sz="1100"/>
              <a:t> </a:t>
            </a:r>
            <a:r>
              <a:rPr lang="en-US" sz="1100" err="1"/>
              <a:t>durante</a:t>
            </a:r>
            <a:r>
              <a:rPr lang="en-US" sz="1100"/>
              <a:t> la notte a cavallo </a:t>
            </a:r>
            <a:r>
              <a:rPr lang="en-US" sz="1100" err="1"/>
              <a:t>tra</a:t>
            </a:r>
            <a:r>
              <a:rPr lang="en-US" sz="1100"/>
              <a:t> il 5 e il 6 </a:t>
            </a:r>
            <a:r>
              <a:rPr lang="en-US" sz="1100" err="1"/>
              <a:t>gennaio</a:t>
            </a:r>
            <a:r>
              <a:rPr lang="en-US" sz="1100"/>
              <a:t>: </a:t>
            </a:r>
            <a:r>
              <a:rPr lang="en-US" sz="1100" err="1"/>
              <a:t>nel</a:t>
            </a:r>
            <a:r>
              <a:rPr lang="en-US" sz="1100"/>
              <a:t> </a:t>
            </a:r>
            <a:r>
              <a:rPr lang="en-US" sz="1100" err="1"/>
              <a:t>corso</a:t>
            </a:r>
            <a:r>
              <a:rPr lang="en-US" sz="1100"/>
              <a:t> </a:t>
            </a:r>
            <a:r>
              <a:rPr lang="en-US" sz="1100" err="1"/>
              <a:t>delle</a:t>
            </a:r>
            <a:r>
              <a:rPr lang="en-US" sz="1100"/>
              <a:t> </a:t>
            </a:r>
            <a:r>
              <a:rPr lang="en-US" sz="1100" err="1"/>
              <a:t>giornate</a:t>
            </a:r>
            <a:r>
              <a:rPr lang="en-US" sz="1100"/>
              <a:t> </a:t>
            </a:r>
            <a:r>
              <a:rPr lang="en-US" sz="1100" err="1"/>
              <a:t>precedenti</a:t>
            </a:r>
            <a:r>
              <a:rPr lang="en-US" sz="1100"/>
              <a:t> </a:t>
            </a:r>
            <a:r>
              <a:rPr lang="en-US" sz="1100" err="1"/>
              <a:t>i</a:t>
            </a:r>
            <a:r>
              <a:rPr lang="en-US" sz="1100"/>
              <a:t> </a:t>
            </a:r>
            <a:r>
              <a:rPr lang="en-US" sz="1100" err="1"/>
              <a:t>giovani</a:t>
            </a:r>
            <a:r>
              <a:rPr lang="en-US" sz="1100"/>
              <a:t> del </a:t>
            </a:r>
            <a:r>
              <a:rPr lang="en-US" sz="1100" err="1"/>
              <a:t>paese</a:t>
            </a:r>
            <a:r>
              <a:rPr lang="en-US" sz="1100"/>
              <a:t> e </a:t>
            </a:r>
            <a:r>
              <a:rPr lang="en-US" sz="1100" err="1"/>
              <a:t>della</a:t>
            </a:r>
            <a:r>
              <a:rPr lang="en-US" sz="1100"/>
              <a:t> </a:t>
            </a:r>
            <a:r>
              <a:rPr lang="en-US" sz="1100" err="1"/>
              <a:t>frazione</a:t>
            </a:r>
            <a:r>
              <a:rPr lang="en-US" sz="1100"/>
              <a:t> </a:t>
            </a:r>
            <a:r>
              <a:rPr lang="en-US" sz="1100" err="1"/>
              <a:t>attraversano</a:t>
            </a:r>
            <a:r>
              <a:rPr lang="en-US" sz="1100"/>
              <a:t> le vie </a:t>
            </a:r>
            <a:r>
              <a:rPr lang="en-US" sz="1100" err="1"/>
              <a:t>cittadine</a:t>
            </a:r>
            <a:r>
              <a:rPr lang="en-US" sz="1100"/>
              <a:t> </a:t>
            </a:r>
            <a:r>
              <a:rPr lang="en-US" sz="1100" err="1"/>
              <a:t>suonando</a:t>
            </a:r>
            <a:r>
              <a:rPr lang="en-US" sz="1100"/>
              <a:t> </a:t>
            </a:r>
            <a:r>
              <a:rPr lang="en-US" sz="1100" err="1"/>
              <a:t>campanacci</a:t>
            </a:r>
            <a:r>
              <a:rPr lang="en-US" sz="1100"/>
              <a:t> e </a:t>
            </a:r>
            <a:r>
              <a:rPr lang="en-US" sz="1100" err="1"/>
              <a:t>visitando</a:t>
            </a:r>
            <a:r>
              <a:rPr lang="en-US" sz="1100"/>
              <a:t> le case </a:t>
            </a:r>
            <a:r>
              <a:rPr lang="en-US" sz="1100" err="1"/>
              <a:t>degli</a:t>
            </a:r>
            <a:r>
              <a:rPr lang="en-US" sz="1100"/>
              <a:t> </a:t>
            </a:r>
            <a:r>
              <a:rPr lang="en-US" sz="1100" err="1"/>
              <a:t>abitanti</a:t>
            </a:r>
            <a:r>
              <a:rPr lang="en-US" sz="1100"/>
              <a:t>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100"/>
              <a:t>Durante le </a:t>
            </a:r>
            <a:r>
              <a:rPr lang="en-US" sz="1100" err="1"/>
              <a:t>visite</a:t>
            </a:r>
            <a:r>
              <a:rPr lang="en-US" sz="1100"/>
              <a:t> </a:t>
            </a:r>
            <a:r>
              <a:rPr lang="en-US" sz="1100" err="1"/>
              <a:t>vengono</a:t>
            </a:r>
            <a:r>
              <a:rPr lang="en-US" sz="1100"/>
              <a:t> </a:t>
            </a:r>
            <a:r>
              <a:rPr lang="en-US" sz="1100" err="1"/>
              <a:t>portati</a:t>
            </a:r>
            <a:r>
              <a:rPr lang="en-US" sz="1100"/>
              <a:t> in </a:t>
            </a:r>
            <a:r>
              <a:rPr lang="en-US" sz="1100" err="1"/>
              <a:t>processione</a:t>
            </a:r>
            <a:r>
              <a:rPr lang="en-US" sz="1100"/>
              <a:t> I </a:t>
            </a:r>
            <a:r>
              <a:rPr lang="en-US" sz="1100" i="1" err="1"/>
              <a:t>Poponi</a:t>
            </a:r>
            <a:r>
              <a:rPr lang="en-US" sz="1100"/>
              <a:t>, </a:t>
            </a:r>
            <a:r>
              <a:rPr lang="en-US" sz="1100" err="1"/>
              <a:t>fantocci</a:t>
            </a:r>
            <a:r>
              <a:rPr lang="en-US" sz="1100"/>
              <a:t> </a:t>
            </a:r>
            <a:r>
              <a:rPr lang="en-US" sz="1100" err="1"/>
              <a:t>che</a:t>
            </a:r>
            <a:r>
              <a:rPr lang="en-US" sz="1100"/>
              <a:t> </a:t>
            </a:r>
            <a:r>
              <a:rPr lang="en-US" sz="1100" err="1"/>
              <a:t>verranno</a:t>
            </a:r>
            <a:r>
              <a:rPr lang="en-US" sz="1100"/>
              <a:t> </a:t>
            </a:r>
            <a:r>
              <a:rPr lang="en-US" sz="1100" err="1"/>
              <a:t>consumati</a:t>
            </a:r>
            <a:r>
              <a:rPr lang="en-US" sz="1100"/>
              <a:t> </a:t>
            </a:r>
            <a:r>
              <a:rPr lang="en-US" sz="1100" err="1"/>
              <a:t>nei</a:t>
            </a:r>
            <a:r>
              <a:rPr lang="en-US" sz="1100"/>
              <a:t> </a:t>
            </a:r>
            <a:r>
              <a:rPr lang="en-US" sz="1100" err="1"/>
              <a:t>roghi</a:t>
            </a:r>
            <a:r>
              <a:rPr lang="en-US" sz="1100"/>
              <a:t> notturni </a:t>
            </a:r>
            <a:r>
              <a:rPr lang="en-US" sz="1100" err="1"/>
              <a:t>sulle</a:t>
            </a:r>
            <a:r>
              <a:rPr lang="en-US" sz="1100"/>
              <a:t> </a:t>
            </a:r>
            <a:r>
              <a:rPr lang="en-US" sz="1100" err="1"/>
              <a:t>pire</a:t>
            </a:r>
            <a:r>
              <a:rPr lang="en-US" sz="1100"/>
              <a:t> </a:t>
            </a:r>
            <a:r>
              <a:rPr lang="en-US" sz="1100" err="1"/>
              <a:t>erette</a:t>
            </a:r>
            <a:r>
              <a:rPr lang="en-US" sz="1100"/>
              <a:t> </a:t>
            </a:r>
            <a:r>
              <a:rPr lang="en-US" sz="1100" err="1"/>
              <a:t>dalla</a:t>
            </a:r>
            <a:r>
              <a:rPr lang="en-US" sz="1100"/>
              <a:t> </a:t>
            </a:r>
            <a:r>
              <a:rPr lang="en-US" sz="1100" err="1"/>
              <a:t>comunità</a:t>
            </a:r>
            <a:r>
              <a:rPr lang="en-US" sz="1100"/>
              <a:t> locale: il </a:t>
            </a:r>
            <a:r>
              <a:rPr lang="en-US" sz="1100" err="1"/>
              <a:t>capoluogo</a:t>
            </a:r>
            <a:r>
              <a:rPr lang="en-US" sz="1100"/>
              <a:t> e la </a:t>
            </a:r>
            <a:r>
              <a:rPr lang="en-US" sz="1100" err="1"/>
              <a:t>frazione</a:t>
            </a:r>
            <a:r>
              <a:rPr lang="en-US" sz="1100"/>
              <a:t> </a:t>
            </a:r>
            <a:r>
              <a:rPr lang="en-US" sz="1100" err="1"/>
              <a:t>concorrono</a:t>
            </a:r>
            <a:r>
              <a:rPr lang="en-US" sz="1100"/>
              <a:t> </a:t>
            </a:r>
            <a:r>
              <a:rPr lang="en-US" sz="1100" err="1"/>
              <a:t>tra</a:t>
            </a:r>
            <a:r>
              <a:rPr lang="en-US" sz="1100"/>
              <a:t> di loro per </a:t>
            </a:r>
            <a:r>
              <a:rPr lang="en-US" sz="1100" err="1"/>
              <a:t>l’innalzamento</a:t>
            </a:r>
            <a:r>
              <a:rPr lang="en-US" sz="1100"/>
              <a:t> </a:t>
            </a:r>
            <a:r>
              <a:rPr lang="en-US" sz="1100" err="1"/>
              <a:t>della</a:t>
            </a:r>
            <a:r>
              <a:rPr lang="en-US" sz="1100"/>
              <a:t> </a:t>
            </a:r>
            <a:r>
              <a:rPr lang="en-US" sz="1100" err="1"/>
              <a:t>pira</a:t>
            </a:r>
            <a:r>
              <a:rPr lang="en-US" sz="1100"/>
              <a:t> </a:t>
            </a:r>
            <a:r>
              <a:rPr lang="en-US" sz="1100" err="1"/>
              <a:t>più</a:t>
            </a:r>
            <a:r>
              <a:rPr lang="en-US" sz="1100"/>
              <a:t> </a:t>
            </a:r>
            <a:r>
              <a:rPr lang="en-US" sz="1100" err="1"/>
              <a:t>alta</a:t>
            </a:r>
            <a:r>
              <a:rPr lang="en-US" sz="1100"/>
              <a:t> e </a:t>
            </a:r>
            <a:r>
              <a:rPr lang="en-US" sz="1100" err="1"/>
              <a:t>attrezzano</a:t>
            </a:r>
            <a:r>
              <a:rPr lang="en-US" sz="1100"/>
              <a:t> </a:t>
            </a:r>
            <a:r>
              <a:rPr lang="en-US" sz="1100" err="1"/>
              <a:t>piccoli</a:t>
            </a:r>
            <a:r>
              <a:rPr lang="en-US" sz="1100"/>
              <a:t> </a:t>
            </a:r>
            <a:r>
              <a:rPr lang="en-US" sz="1100" err="1"/>
              <a:t>scherzi</a:t>
            </a:r>
            <a:r>
              <a:rPr lang="en-US" sz="1100"/>
              <a:t> </a:t>
            </a:r>
            <a:r>
              <a:rPr lang="en-US" sz="1100" err="1"/>
              <a:t>reciproci</a:t>
            </a:r>
            <a:r>
              <a:rPr lang="en-US" sz="1100"/>
              <a:t> in </a:t>
            </a:r>
            <a:r>
              <a:rPr lang="en-US" sz="1100" err="1"/>
              <a:t>una</a:t>
            </a:r>
            <a:r>
              <a:rPr lang="en-US" sz="1100"/>
              <a:t> </a:t>
            </a:r>
            <a:r>
              <a:rPr lang="en-US" sz="1100" err="1"/>
              <a:t>sorta</a:t>
            </a:r>
            <a:r>
              <a:rPr lang="en-US" sz="1100"/>
              <a:t> di </a:t>
            </a:r>
            <a:r>
              <a:rPr lang="en-US" sz="1100" err="1"/>
              <a:t>competizione</a:t>
            </a:r>
            <a:r>
              <a:rPr lang="en-US" sz="1100"/>
              <a:t> </a:t>
            </a:r>
            <a:r>
              <a:rPr lang="en-US" sz="1100" err="1"/>
              <a:t>tra</a:t>
            </a:r>
            <a:r>
              <a:rPr lang="en-US" sz="1100"/>
              <a:t> le due </a:t>
            </a:r>
            <a:r>
              <a:rPr lang="en-US" sz="1100" err="1"/>
              <a:t>località</a:t>
            </a:r>
            <a:r>
              <a:rPr lang="en-US" sz="110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1100"/>
              <a:t>Il mito fondativo di questo evento folklorico vede come protagonisti i Re Magi che, accortisi di un’indicazione errata fornita loro da una vecchia durante il viaggio verso la Palestina, tornano indietro e per vendetta bruciano la donna e la sua abitazione.</a:t>
            </a:r>
            <a:endParaRPr lang="en-US" sz="1100"/>
          </a:p>
          <a:p>
            <a:pPr marL="0" indent="0">
              <a:lnSpc>
                <a:spcPct val="90000"/>
              </a:lnSpc>
              <a:buNone/>
            </a:pPr>
            <a:r>
              <a:rPr lang="en-US" sz="1100" err="1"/>
              <a:t>Negli</a:t>
            </a:r>
            <a:r>
              <a:rPr lang="en-US" sz="1100"/>
              <a:t> </a:t>
            </a:r>
            <a:r>
              <a:rPr lang="en-US" sz="1100" err="1"/>
              <a:t>ultimi</a:t>
            </a:r>
            <a:r>
              <a:rPr lang="en-US" sz="1100"/>
              <a:t> </a:t>
            </a:r>
            <a:r>
              <a:rPr lang="en-US" sz="1100" err="1"/>
              <a:t>decenni</a:t>
            </a:r>
            <a:r>
              <a:rPr lang="en-US" sz="1100"/>
              <a:t> la </a:t>
            </a:r>
            <a:r>
              <a:rPr lang="en-US" sz="1100" err="1"/>
              <a:t>celebrazione</a:t>
            </a:r>
            <a:r>
              <a:rPr lang="en-US" sz="1100"/>
              <a:t> (</a:t>
            </a:r>
            <a:r>
              <a:rPr lang="en-US" sz="1100" err="1"/>
              <a:t>caduta</a:t>
            </a:r>
            <a:r>
              <a:rPr lang="en-US" sz="1100"/>
              <a:t> in </a:t>
            </a:r>
            <a:r>
              <a:rPr lang="en-US" sz="1100" err="1"/>
              <a:t>disuso</a:t>
            </a:r>
            <a:r>
              <a:rPr lang="en-US" sz="1100"/>
              <a:t> </a:t>
            </a:r>
            <a:r>
              <a:rPr lang="en-US" sz="1100" err="1"/>
              <a:t>tra</a:t>
            </a:r>
            <a:r>
              <a:rPr lang="en-US" sz="1100"/>
              <a:t> </a:t>
            </a:r>
            <a:r>
              <a:rPr lang="en-US" sz="1100" err="1"/>
              <a:t>gli</a:t>
            </a:r>
            <a:r>
              <a:rPr lang="en-US" sz="1100"/>
              <a:t> anni </a:t>
            </a:r>
            <a:r>
              <a:rPr lang="en-US" sz="1100" err="1"/>
              <a:t>Cinquanta</a:t>
            </a:r>
            <a:r>
              <a:rPr lang="en-US" sz="1100"/>
              <a:t> e </a:t>
            </a:r>
            <a:r>
              <a:rPr lang="en-US" sz="1100" err="1"/>
              <a:t>Sessanta</a:t>
            </a:r>
            <a:r>
              <a:rPr lang="en-US" sz="1100"/>
              <a:t>) </a:t>
            </a:r>
            <a:r>
              <a:rPr lang="en-US" sz="1100" err="1"/>
              <a:t>è</a:t>
            </a:r>
            <a:r>
              <a:rPr lang="en-US" sz="1100"/>
              <a:t> </a:t>
            </a:r>
            <a:r>
              <a:rPr lang="en-US" sz="1100" err="1"/>
              <a:t>stata</a:t>
            </a:r>
            <a:r>
              <a:rPr lang="en-US" sz="1100"/>
              <a:t> </a:t>
            </a:r>
            <a:r>
              <a:rPr lang="en-US" sz="1100" err="1"/>
              <a:t>ripresa</a:t>
            </a:r>
            <a:r>
              <a:rPr lang="en-US" sz="1100"/>
              <a:t> e </a:t>
            </a:r>
            <a:r>
              <a:rPr lang="en-US" sz="1100" err="1"/>
              <a:t>istituzionalizzata</a:t>
            </a:r>
            <a:r>
              <a:rPr lang="en-US" sz="1100"/>
              <a:t> </a:t>
            </a:r>
            <a:r>
              <a:rPr lang="en-US" sz="1100" err="1"/>
              <a:t>grazie</a:t>
            </a:r>
            <a:r>
              <a:rPr lang="en-US" sz="1100"/>
              <a:t> </a:t>
            </a:r>
            <a:r>
              <a:rPr lang="en-US" sz="1100" err="1"/>
              <a:t>alla</a:t>
            </a:r>
            <a:r>
              <a:rPr lang="en-US" sz="1100"/>
              <a:t> Pro Loco locale, </a:t>
            </a:r>
            <a:r>
              <a:rPr lang="en-US" sz="1100" err="1"/>
              <a:t>trasformandosi</a:t>
            </a:r>
            <a:r>
              <a:rPr lang="en-US" sz="1100"/>
              <a:t> in un </a:t>
            </a:r>
            <a:r>
              <a:rPr lang="en-US" sz="1100" err="1"/>
              <a:t>evento</a:t>
            </a:r>
            <a:r>
              <a:rPr lang="en-US" sz="1100"/>
              <a:t> </a:t>
            </a:r>
            <a:r>
              <a:rPr lang="en-US" sz="1100" err="1"/>
              <a:t>simbolico</a:t>
            </a:r>
            <a:r>
              <a:rPr lang="en-US" sz="1100"/>
              <a:t> e </a:t>
            </a:r>
            <a:r>
              <a:rPr lang="en-US" sz="1100" err="1"/>
              <a:t>turistico</a:t>
            </a:r>
            <a:r>
              <a:rPr lang="en-US" sz="1100"/>
              <a:t> </a:t>
            </a:r>
            <a:r>
              <a:rPr lang="en-US" sz="1100" err="1"/>
              <a:t>attorno</a:t>
            </a:r>
            <a:r>
              <a:rPr lang="en-US" sz="1100"/>
              <a:t> al quale </a:t>
            </a:r>
            <a:r>
              <a:rPr lang="en-US" sz="1100" err="1"/>
              <a:t>viene</a:t>
            </a:r>
            <a:r>
              <a:rPr lang="en-US" sz="1100"/>
              <a:t> </a:t>
            </a:r>
            <a:r>
              <a:rPr lang="en-US" sz="1100" err="1"/>
              <a:t>allestito</a:t>
            </a:r>
            <a:r>
              <a:rPr lang="en-US" sz="1100"/>
              <a:t> un </a:t>
            </a:r>
            <a:r>
              <a:rPr lang="en-US" sz="1100" err="1"/>
              <a:t>calendario</a:t>
            </a:r>
            <a:r>
              <a:rPr lang="en-US" sz="1100"/>
              <a:t> di </a:t>
            </a:r>
            <a:r>
              <a:rPr lang="en-US" sz="1100" err="1"/>
              <a:t>attività</a:t>
            </a:r>
            <a:r>
              <a:rPr lang="en-US" sz="1100"/>
              <a:t> ed </a:t>
            </a:r>
            <a:r>
              <a:rPr lang="en-US" sz="1100" err="1"/>
              <a:t>eventi</a:t>
            </a:r>
            <a:r>
              <a:rPr lang="en-US" sz="1100"/>
              <a:t> </a:t>
            </a:r>
            <a:r>
              <a:rPr lang="en-US" sz="1100" err="1"/>
              <a:t>pubblici</a:t>
            </a:r>
            <a:r>
              <a:rPr lang="en-US" sz="1100"/>
              <a:t> </a:t>
            </a:r>
            <a:r>
              <a:rPr lang="en-US" sz="1100" err="1"/>
              <a:t>che</a:t>
            </a:r>
            <a:r>
              <a:rPr lang="en-US" sz="1100"/>
              <a:t> </a:t>
            </a:r>
            <a:r>
              <a:rPr lang="en-US" sz="1100" err="1"/>
              <a:t>si</a:t>
            </a:r>
            <a:r>
              <a:rPr lang="en-US" sz="1100"/>
              <a:t> </a:t>
            </a:r>
            <a:r>
              <a:rPr lang="en-US" sz="1100" err="1"/>
              <a:t>dipanano</a:t>
            </a:r>
            <a:r>
              <a:rPr lang="en-US" sz="1100"/>
              <a:t> </a:t>
            </a:r>
            <a:r>
              <a:rPr lang="en-US" sz="1100" err="1"/>
              <a:t>nel</a:t>
            </a:r>
            <a:r>
              <a:rPr lang="en-US" sz="1100"/>
              <a:t> </a:t>
            </a:r>
            <a:r>
              <a:rPr lang="en-US" sz="1100" err="1"/>
              <a:t>corso</a:t>
            </a:r>
            <a:r>
              <a:rPr lang="en-US" sz="1100"/>
              <a:t> </a:t>
            </a:r>
            <a:r>
              <a:rPr lang="en-US" sz="1100" err="1"/>
              <a:t>dell’anno</a:t>
            </a:r>
            <a:r>
              <a:rPr lang="en-US" sz="1100"/>
              <a:t>.</a:t>
            </a:r>
            <a:endParaRPr lang="it-IT" sz="1100"/>
          </a:p>
          <a:p>
            <a:pPr marL="0" indent="0">
              <a:lnSpc>
                <a:spcPct val="90000"/>
              </a:lnSpc>
              <a:buNone/>
            </a:pPr>
            <a:endParaRPr lang="it-IT" sz="110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8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5932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68B8FB-7D91-8F00-3734-D47B38440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40" cy="1320800"/>
          </a:xfrm>
        </p:spPr>
        <p:txBody>
          <a:bodyPr>
            <a:normAutofit/>
          </a:bodyPr>
          <a:lstStyle/>
          <a:p>
            <a:r>
              <a:rPr lang="it-IT" dirty="0"/>
              <a:t>I Saturnali, </a:t>
            </a:r>
            <a:r>
              <a:rPr lang="it-IT" dirty="0" err="1"/>
              <a:t>Beltane</a:t>
            </a:r>
            <a:r>
              <a:rPr lang="it-IT" dirty="0"/>
              <a:t>, San Giovanni, la </a:t>
            </a:r>
            <a:r>
              <a:rPr lang="it-IT" dirty="0" err="1"/>
              <a:t>Calcavegia</a:t>
            </a:r>
            <a:endParaRPr lang="it-IT" dirty="0"/>
          </a:p>
        </p:txBody>
      </p:sp>
      <p:pic>
        <p:nvPicPr>
          <p:cNvPr id="5" name="Immagine 4" descr="Immagine che contiene aria aperta, cielo, nuvola, albero&#10;&#10;Il contenuto generato dall'IA potrebbe non essere corretto.">
            <a:extLst>
              <a:ext uri="{FF2B5EF4-FFF2-40B4-BE49-F238E27FC236}">
                <a16:creationId xmlns:a16="http://schemas.microsoft.com/office/drawing/2014/main" id="{814A0305-B280-2C99-62CE-3CF36CCA2E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322" t="9091" r="22439" b="-1"/>
          <a:stretch>
            <a:fillRect/>
          </a:stretch>
        </p:blipFill>
        <p:spPr>
          <a:xfrm>
            <a:off x="20" y="10"/>
            <a:ext cx="2734036" cy="6867719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B6743CF-E74B-4A3C-A785-599069DB89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B4CDFE-B21E-A0F1-A792-4937EF3A2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9562" y="2160589"/>
            <a:ext cx="6424440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500"/>
              <a:t>Il </a:t>
            </a:r>
            <a:r>
              <a:rPr lang="en-US" sz="1500" err="1"/>
              <a:t>rito</a:t>
            </a:r>
            <a:r>
              <a:rPr lang="en-US" sz="1500"/>
              <a:t> </a:t>
            </a:r>
            <a:r>
              <a:rPr lang="en-US" sz="1500" err="1"/>
              <a:t>della</a:t>
            </a:r>
            <a:r>
              <a:rPr lang="en-US" sz="1500"/>
              <a:t> </a:t>
            </a:r>
            <a:r>
              <a:rPr lang="en-US" sz="1500" err="1"/>
              <a:t>Carcavegia</a:t>
            </a:r>
            <a:r>
              <a:rPr lang="en-US" sz="1500"/>
              <a:t> </a:t>
            </a:r>
            <a:r>
              <a:rPr lang="en-US" sz="1500" err="1"/>
              <a:t>presenta</a:t>
            </a:r>
            <a:r>
              <a:rPr lang="en-US" sz="1500"/>
              <a:t> </a:t>
            </a:r>
            <a:r>
              <a:rPr lang="en-US" sz="1500" err="1"/>
              <a:t>analogie</a:t>
            </a:r>
            <a:r>
              <a:rPr lang="en-US" sz="1500"/>
              <a:t> </a:t>
            </a:r>
            <a:r>
              <a:rPr lang="en-US" sz="1500" err="1"/>
              <a:t>funzionali</a:t>
            </a:r>
            <a:r>
              <a:rPr lang="en-US" sz="1500"/>
              <a:t> con </a:t>
            </a:r>
            <a:r>
              <a:rPr lang="en-US" sz="1500" err="1"/>
              <a:t>celebrazioni</a:t>
            </a:r>
            <a:r>
              <a:rPr lang="en-US" sz="1500"/>
              <a:t> religiose maturate in </a:t>
            </a:r>
            <a:r>
              <a:rPr lang="en-US" sz="1500" err="1"/>
              <a:t>contesti</a:t>
            </a:r>
            <a:r>
              <a:rPr lang="en-US" sz="1500"/>
              <a:t> </a:t>
            </a:r>
            <a:r>
              <a:rPr lang="en-US" sz="1500" err="1"/>
              <a:t>differenti</a:t>
            </a:r>
            <a:r>
              <a:rPr lang="en-US" sz="1500"/>
              <a:t> e </a:t>
            </a:r>
            <a:r>
              <a:rPr lang="en-US" sz="1500" err="1"/>
              <a:t>complementari</a:t>
            </a:r>
            <a:r>
              <a:rPr lang="en-US" sz="1500"/>
              <a:t>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1500"/>
              <a:t>I </a:t>
            </a:r>
            <a:r>
              <a:rPr lang="en-US" sz="1500" i="1" err="1"/>
              <a:t>Saturnali</a:t>
            </a:r>
            <a:r>
              <a:rPr lang="en-US" sz="1500"/>
              <a:t>, </a:t>
            </a:r>
            <a:r>
              <a:rPr lang="en-US" sz="1500" err="1"/>
              <a:t>antiche</a:t>
            </a:r>
            <a:r>
              <a:rPr lang="en-US" sz="1500"/>
              <a:t> </a:t>
            </a:r>
            <a:r>
              <a:rPr lang="en-US" sz="1500" err="1"/>
              <a:t>celebrazioni</a:t>
            </a:r>
            <a:r>
              <a:rPr lang="en-US" sz="1500"/>
              <a:t> in </a:t>
            </a:r>
            <a:r>
              <a:rPr lang="en-US" sz="1500" err="1"/>
              <a:t>onore</a:t>
            </a:r>
            <a:r>
              <a:rPr lang="en-US" sz="1500"/>
              <a:t> del </a:t>
            </a:r>
            <a:r>
              <a:rPr lang="en-US" sz="1500" err="1"/>
              <a:t>dio</a:t>
            </a:r>
            <a:r>
              <a:rPr lang="en-US" sz="1500"/>
              <a:t> Saturno, </a:t>
            </a:r>
            <a:r>
              <a:rPr lang="en-US" sz="1500" err="1"/>
              <a:t>che</a:t>
            </a:r>
            <a:r>
              <a:rPr lang="en-US" sz="1500"/>
              <a:t> </a:t>
            </a:r>
            <a:r>
              <a:rPr lang="en-US" sz="1500" err="1"/>
              <a:t>segnavano</a:t>
            </a:r>
            <a:r>
              <a:rPr lang="en-US" sz="1500"/>
              <a:t> un passaggio </a:t>
            </a:r>
            <a:r>
              <a:rPr lang="en-US" sz="1500" err="1"/>
              <a:t>temporale</a:t>
            </a:r>
            <a:r>
              <a:rPr lang="en-US" sz="1500"/>
              <a:t> </a:t>
            </a:r>
            <a:r>
              <a:rPr lang="en-US" sz="1500" err="1"/>
              <a:t>definendo</a:t>
            </a:r>
            <a:r>
              <a:rPr lang="en-US" sz="1500"/>
              <a:t> il </a:t>
            </a:r>
            <a:r>
              <a:rPr lang="en-US" sz="1500" err="1"/>
              <a:t>calendario</a:t>
            </a:r>
            <a:r>
              <a:rPr lang="en-US" sz="1500"/>
              <a:t> </a:t>
            </a:r>
            <a:r>
              <a:rPr lang="en-US" sz="1500" err="1"/>
              <a:t>contadino</a:t>
            </a:r>
            <a:r>
              <a:rPr lang="en-US" sz="1500"/>
              <a:t>, </a:t>
            </a:r>
            <a:r>
              <a:rPr lang="en-US" sz="1500" err="1"/>
              <a:t>favorendo</a:t>
            </a:r>
            <a:r>
              <a:rPr lang="en-US" sz="1500"/>
              <a:t> il </a:t>
            </a:r>
            <a:r>
              <a:rPr lang="en-US" sz="1500" err="1"/>
              <a:t>rovesciamento</a:t>
            </a:r>
            <a:r>
              <a:rPr lang="en-US" sz="1500"/>
              <a:t> </a:t>
            </a:r>
            <a:r>
              <a:rPr lang="en-US" sz="1500" err="1"/>
              <a:t>simbolico</a:t>
            </a:r>
            <a:r>
              <a:rPr lang="en-US" sz="1500"/>
              <a:t> </a:t>
            </a:r>
            <a:r>
              <a:rPr lang="en-US" sz="1500" err="1"/>
              <a:t>dei</a:t>
            </a:r>
            <a:r>
              <a:rPr lang="en-US" sz="1500"/>
              <a:t> </a:t>
            </a:r>
            <a:r>
              <a:rPr lang="en-US" sz="1500" err="1"/>
              <a:t>ruoli</a:t>
            </a:r>
            <a:r>
              <a:rPr lang="en-US" sz="1500"/>
              <a:t> di </a:t>
            </a:r>
            <a:r>
              <a:rPr lang="en-US" sz="1500" err="1"/>
              <a:t>potere</a:t>
            </a:r>
            <a:r>
              <a:rPr lang="en-US" sz="1500"/>
              <a:t> (</a:t>
            </a:r>
            <a:r>
              <a:rPr lang="en-US" sz="1500" err="1"/>
              <a:t>tipico</a:t>
            </a:r>
            <a:r>
              <a:rPr lang="en-US" sz="1500"/>
              <a:t> </a:t>
            </a:r>
            <a:r>
              <a:rPr lang="en-US" sz="1500" err="1"/>
              <a:t>anche</a:t>
            </a:r>
            <a:r>
              <a:rPr lang="en-US" sz="1500"/>
              <a:t> </a:t>
            </a:r>
            <a:r>
              <a:rPr lang="en-US" sz="1500" err="1"/>
              <a:t>dei</a:t>
            </a:r>
            <a:r>
              <a:rPr lang="en-US" sz="1500"/>
              <a:t> Carnevali) e la </a:t>
            </a:r>
            <a:r>
              <a:rPr lang="en-US" sz="1500" err="1"/>
              <a:t>coesione</a:t>
            </a:r>
            <a:r>
              <a:rPr lang="en-US" sz="1500"/>
              <a:t> </a:t>
            </a:r>
            <a:r>
              <a:rPr lang="en-US" sz="1500" err="1"/>
              <a:t>comunitaria</a:t>
            </a:r>
            <a:r>
              <a:rPr lang="en-US" sz="1500"/>
              <a:t>. </a:t>
            </a:r>
            <a:endParaRPr lang="it-IT" sz="1500"/>
          </a:p>
          <a:p>
            <a:pPr>
              <a:lnSpc>
                <a:spcPct val="90000"/>
              </a:lnSpc>
              <a:buFontTx/>
              <a:buChar char="-"/>
            </a:pPr>
            <a:r>
              <a:rPr lang="it-IT" sz="1500"/>
              <a:t>I riti di </a:t>
            </a:r>
            <a:r>
              <a:rPr lang="it-IT" sz="1500" i="1" err="1"/>
              <a:t>Beltane</a:t>
            </a:r>
            <a:r>
              <a:rPr lang="it-IT" sz="1500"/>
              <a:t>, celebrazione tipica dei culti celtici, caratterizzata da grandi falò purificatori accesi nel periodo compreso tra l’equinozio di primavera e il solstizio estivo, tra maggio e giugno. Il rito, corrispettivo speculare del </a:t>
            </a:r>
            <a:r>
              <a:rPr lang="it-IT" sz="1500" i="1"/>
              <a:t>Samhain </a:t>
            </a:r>
            <a:r>
              <a:rPr lang="it-IT" sz="1500"/>
              <a:t>è stato ripreso dalle religioni neopagane e </a:t>
            </a:r>
            <a:r>
              <a:rPr lang="it-IT" sz="1500" err="1"/>
              <a:t>Wiccan</a:t>
            </a:r>
            <a:r>
              <a:rPr lang="it-IT" sz="1500"/>
              <a:t> all’interno del proprio calendario di celebrazioni.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it-IT" sz="1500"/>
              <a:t>I </a:t>
            </a:r>
            <a:r>
              <a:rPr lang="it-IT" sz="1500" i="1"/>
              <a:t>fuochi di San Giovanni, </a:t>
            </a:r>
            <a:r>
              <a:rPr lang="it-IT" sz="1500"/>
              <a:t>parimenti di origine precristiana.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it-IT" sz="1500"/>
              <a:t>Il rito della </a:t>
            </a:r>
            <a:r>
              <a:rPr lang="it-IT" sz="1500" i="1" err="1"/>
              <a:t>Calcavegia</a:t>
            </a:r>
            <a:r>
              <a:rPr lang="it-IT" sz="1500" i="1"/>
              <a:t>, </a:t>
            </a:r>
            <a:r>
              <a:rPr lang="it-IT" sz="1500"/>
              <a:t>sviluppatosi in altre aree della Val d’Ossola e lungo le Alpi friulane, ora estinto.</a:t>
            </a:r>
            <a:endParaRPr lang="en-US" sz="1500" i="1"/>
          </a:p>
        </p:txBody>
      </p:sp>
    </p:spTree>
    <p:extLst>
      <p:ext uri="{BB962C8B-B14F-4D97-AF65-F5344CB8AC3E}">
        <p14:creationId xmlns:p14="http://schemas.microsoft.com/office/powerpoint/2010/main" val="2745270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7AE76-1B31-51FC-10BC-8496D9012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Crisi industriale, ripresa rituale, rafforzamento dell’identità locale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A3D4FA-7B6F-AAEE-4385-196D1243C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La </a:t>
            </a:r>
            <a:r>
              <a:rPr lang="en-US" dirty="0" err="1"/>
              <a:t>ripresa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i="1" dirty="0" err="1"/>
              <a:t>Carcavegia</a:t>
            </a:r>
            <a:r>
              <a:rPr lang="en-US" dirty="0"/>
              <a:t> a </a:t>
            </a:r>
            <a:r>
              <a:rPr lang="en-US" dirty="0" err="1"/>
              <a:t>partire</a:t>
            </a:r>
            <a:r>
              <a:rPr lang="en-US" dirty="0"/>
              <a:t> </a:t>
            </a:r>
            <a:r>
              <a:rPr lang="en-US" dirty="0" err="1"/>
              <a:t>dagli</a:t>
            </a:r>
            <a:r>
              <a:rPr lang="en-US" dirty="0"/>
              <a:t> anni </a:t>
            </a:r>
            <a:r>
              <a:rPr lang="en-US" dirty="0" err="1"/>
              <a:t>Settanta</a:t>
            </a:r>
            <a:r>
              <a:rPr lang="en-US" dirty="0"/>
              <a:t> del Novecento, coincide con </a:t>
            </a:r>
            <a:r>
              <a:rPr lang="en-US" dirty="0" err="1"/>
              <a:t>l’inizio</a:t>
            </a:r>
            <a:r>
              <a:rPr lang="en-US" dirty="0"/>
              <a:t> del </a:t>
            </a:r>
            <a:r>
              <a:rPr lang="en-US" dirty="0" err="1"/>
              <a:t>periodo</a:t>
            </a:r>
            <a:r>
              <a:rPr lang="en-US" dirty="0"/>
              <a:t> di </a:t>
            </a:r>
            <a:r>
              <a:rPr lang="en-US" dirty="0" err="1"/>
              <a:t>contrazione</a:t>
            </a:r>
            <a:r>
              <a:rPr lang="en-US" dirty="0"/>
              <a:t> del </a:t>
            </a:r>
            <a:r>
              <a:rPr lang="en-US" dirty="0" err="1"/>
              <a:t>settore</a:t>
            </a:r>
            <a:r>
              <a:rPr lang="en-US" dirty="0"/>
              <a:t> </a:t>
            </a:r>
            <a:r>
              <a:rPr lang="en-US" dirty="0" err="1"/>
              <a:t>industriale</a:t>
            </a:r>
            <a:r>
              <a:rPr lang="en-US" dirty="0"/>
              <a:t> </a:t>
            </a:r>
            <a:r>
              <a:rPr lang="en-US" dirty="0" err="1"/>
              <a:t>nella</a:t>
            </a:r>
            <a:r>
              <a:rPr lang="en-US" dirty="0"/>
              <a:t> </a:t>
            </a:r>
            <a:r>
              <a:rPr lang="en-US" dirty="0" err="1"/>
              <a:t>provincia</a:t>
            </a:r>
            <a:r>
              <a:rPr lang="en-US" dirty="0"/>
              <a:t> del </a:t>
            </a:r>
            <a:r>
              <a:rPr lang="en-US" dirty="0" err="1"/>
              <a:t>Verbano</a:t>
            </a:r>
            <a:r>
              <a:rPr lang="en-US" dirty="0"/>
              <a:t>-</a:t>
            </a:r>
            <a:r>
              <a:rPr lang="en-US" dirty="0" err="1"/>
              <a:t>Cusio</a:t>
            </a:r>
            <a:r>
              <a:rPr lang="en-US" dirty="0"/>
              <a:t>-Ossola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porterà</a:t>
            </a:r>
            <a:r>
              <a:rPr lang="en-US" dirty="0"/>
              <a:t>,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anni </a:t>
            </a:r>
            <a:r>
              <a:rPr lang="en-US" dirty="0" err="1"/>
              <a:t>Ottanta</a:t>
            </a:r>
            <a:r>
              <a:rPr lang="en-US" dirty="0"/>
              <a:t> e Novanta, al </a:t>
            </a:r>
            <a:r>
              <a:rPr lang="en-US" dirty="0" err="1"/>
              <a:t>fenomeno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deindustrializzazione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In un </a:t>
            </a:r>
            <a:r>
              <a:rPr lang="en-US" dirty="0" err="1"/>
              <a:t>contesto</a:t>
            </a:r>
            <a:r>
              <a:rPr lang="en-US" dirty="0"/>
              <a:t> di </a:t>
            </a:r>
            <a:r>
              <a:rPr lang="en-US" dirty="0" err="1"/>
              <a:t>radicale</a:t>
            </a:r>
            <a:r>
              <a:rPr lang="en-US" dirty="0"/>
              <a:t> </a:t>
            </a:r>
            <a:r>
              <a:rPr lang="en-US" dirty="0" err="1"/>
              <a:t>crisi</a:t>
            </a:r>
            <a:r>
              <a:rPr lang="en-US" dirty="0"/>
              <a:t> e </a:t>
            </a:r>
            <a:r>
              <a:rPr lang="en-US" dirty="0" err="1"/>
              <a:t>trasformazione</a:t>
            </a:r>
            <a:r>
              <a:rPr lang="en-US" dirty="0"/>
              <a:t> </a:t>
            </a:r>
            <a:r>
              <a:rPr lang="en-US" dirty="0" err="1"/>
              <a:t>economica</a:t>
            </a:r>
            <a:r>
              <a:rPr lang="en-US" dirty="0"/>
              <a:t>, la festa – </a:t>
            </a:r>
            <a:r>
              <a:rPr lang="en-US" dirty="0" err="1"/>
              <a:t>caduta</a:t>
            </a:r>
            <a:r>
              <a:rPr lang="en-US" dirty="0"/>
              <a:t> in </a:t>
            </a:r>
            <a:r>
              <a:rPr lang="en-US" dirty="0" err="1"/>
              <a:t>disuso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anni </a:t>
            </a:r>
            <a:r>
              <a:rPr lang="en-US" dirty="0" err="1"/>
              <a:t>Cinquanta</a:t>
            </a:r>
            <a:r>
              <a:rPr lang="en-US" dirty="0"/>
              <a:t> e </a:t>
            </a:r>
            <a:r>
              <a:rPr lang="en-US" dirty="0" err="1"/>
              <a:t>Sessanta</a:t>
            </a:r>
            <a:r>
              <a:rPr lang="en-US" dirty="0"/>
              <a:t> (</a:t>
            </a:r>
            <a:r>
              <a:rPr lang="en-US" dirty="0" err="1"/>
              <a:t>l’epoca</a:t>
            </a:r>
            <a:r>
              <a:rPr lang="en-US" dirty="0"/>
              <a:t> del boom </a:t>
            </a:r>
            <a:r>
              <a:rPr lang="en-US" dirty="0" err="1"/>
              <a:t>economico</a:t>
            </a:r>
            <a:r>
              <a:rPr lang="en-US" dirty="0"/>
              <a:t>, con </a:t>
            </a:r>
            <a:r>
              <a:rPr lang="en-US" dirty="0" err="1"/>
              <a:t>conseguente</a:t>
            </a:r>
            <a:r>
              <a:rPr lang="en-US" dirty="0"/>
              <a:t> </a:t>
            </a:r>
            <a:r>
              <a:rPr lang="en-US" dirty="0" err="1"/>
              <a:t>abbandono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saperi</a:t>
            </a:r>
            <a:r>
              <a:rPr lang="en-US" dirty="0"/>
              <a:t> </a:t>
            </a:r>
            <a:r>
              <a:rPr lang="en-US" dirty="0" err="1"/>
              <a:t>agricoli</a:t>
            </a:r>
            <a:r>
              <a:rPr lang="en-US" dirty="0"/>
              <a:t> del </a:t>
            </a:r>
            <a:r>
              <a:rPr lang="en-US" dirty="0" err="1"/>
              <a:t>territorio</a:t>
            </a:r>
            <a:r>
              <a:rPr lang="en-US" dirty="0"/>
              <a:t> a </a:t>
            </a:r>
            <a:r>
              <a:rPr lang="en-US" dirty="0" err="1"/>
              <a:t>favore</a:t>
            </a:r>
            <a:r>
              <a:rPr lang="en-US" dirty="0"/>
              <a:t> </a:t>
            </a:r>
            <a:r>
              <a:rPr lang="en-US" dirty="0" err="1"/>
              <a:t>dello</a:t>
            </a:r>
            <a:r>
              <a:rPr lang="en-US" dirty="0"/>
              <a:t> </a:t>
            </a:r>
            <a:r>
              <a:rPr lang="en-US" dirty="0" err="1"/>
              <a:t>sviluppo</a:t>
            </a:r>
            <a:r>
              <a:rPr lang="en-US" dirty="0"/>
              <a:t> del </a:t>
            </a:r>
            <a:r>
              <a:rPr lang="en-US" dirty="0" err="1"/>
              <a:t>modello</a:t>
            </a:r>
            <a:r>
              <a:rPr lang="en-US" dirty="0"/>
              <a:t> </a:t>
            </a:r>
            <a:r>
              <a:rPr lang="en-US" dirty="0" err="1"/>
              <a:t>industriale</a:t>
            </a:r>
            <a:r>
              <a:rPr lang="en-US" dirty="0"/>
              <a:t>) </a:t>
            </a:r>
            <a:r>
              <a:rPr lang="en-US" dirty="0" err="1"/>
              <a:t>assunse</a:t>
            </a:r>
            <a:r>
              <a:rPr lang="en-US" dirty="0"/>
              <a:t> </a:t>
            </a:r>
            <a:r>
              <a:rPr lang="en-US" dirty="0" err="1"/>
              <a:t>quindi</a:t>
            </a:r>
            <a:r>
              <a:rPr lang="en-US" dirty="0"/>
              <a:t> </a:t>
            </a:r>
            <a:r>
              <a:rPr lang="en-US" dirty="0" err="1"/>
              <a:t>nuove</a:t>
            </a:r>
            <a:r>
              <a:rPr lang="en-US" dirty="0"/>
              <a:t> </a:t>
            </a:r>
            <a:r>
              <a:rPr lang="en-US" dirty="0" err="1"/>
              <a:t>funzioni</a:t>
            </a:r>
            <a:r>
              <a:rPr lang="en-US" dirty="0"/>
              <a:t>: </a:t>
            </a:r>
            <a:r>
              <a:rPr lang="en-US" dirty="0" err="1"/>
              <a:t>rafforzare</a:t>
            </a:r>
            <a:r>
              <a:rPr lang="en-US" dirty="0"/>
              <a:t> la </a:t>
            </a:r>
            <a:r>
              <a:rPr lang="en-US" dirty="0" err="1"/>
              <a:t>coesione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comunità</a:t>
            </a:r>
            <a:r>
              <a:rPr lang="en-US" dirty="0"/>
              <a:t> </a:t>
            </a:r>
            <a:r>
              <a:rPr lang="en-US" dirty="0" err="1"/>
              <a:t>contribuendo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costruzione</a:t>
            </a:r>
            <a:r>
              <a:rPr lang="en-US" dirty="0"/>
              <a:t> di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narrazione</a:t>
            </a:r>
            <a:r>
              <a:rPr lang="en-US" dirty="0"/>
              <a:t> in </a:t>
            </a:r>
            <a:r>
              <a:rPr lang="en-US" dirty="0" err="1"/>
              <a:t>grado</a:t>
            </a:r>
            <a:r>
              <a:rPr lang="en-US" dirty="0"/>
              <a:t> di </a:t>
            </a:r>
            <a:r>
              <a:rPr lang="en-US" dirty="0" err="1"/>
              <a:t>valorizzare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elementi</a:t>
            </a:r>
            <a:r>
              <a:rPr lang="en-US" dirty="0"/>
              <a:t> </a:t>
            </a:r>
            <a:r>
              <a:rPr lang="en-US" dirty="0" err="1"/>
              <a:t>culturali</a:t>
            </a:r>
            <a:r>
              <a:rPr lang="en-US" dirty="0"/>
              <a:t> del </a:t>
            </a:r>
            <a:r>
              <a:rPr lang="en-US" dirty="0" err="1"/>
              <a:t>territorio</a:t>
            </a:r>
            <a:r>
              <a:rPr lang="en-US" dirty="0"/>
              <a:t>, </a:t>
            </a:r>
            <a:r>
              <a:rPr lang="en-US" dirty="0" err="1"/>
              <a:t>attualizzandoli</a:t>
            </a:r>
            <a:r>
              <a:rPr lang="en-US" dirty="0"/>
              <a:t> e </a:t>
            </a:r>
            <a:r>
              <a:rPr lang="en-US" dirty="0" err="1"/>
              <a:t>reinventandoli</a:t>
            </a:r>
            <a:r>
              <a:rPr lang="en-US" dirty="0"/>
              <a:t>. 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5163387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Sfaccettatura</Template>
  <TotalTime>81</TotalTime>
  <Words>723</Words>
  <Application>Microsoft Macintosh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Sfaccettatura</vt:lpstr>
      <vt:lpstr>Dalla cenere</vt:lpstr>
      <vt:lpstr>Autore</vt:lpstr>
      <vt:lpstr>La Carcavegia</vt:lpstr>
      <vt:lpstr>Il contesto territoriale</vt:lpstr>
      <vt:lpstr>Il rito</vt:lpstr>
      <vt:lpstr>I Saturnali, Beltane, San Giovanni, la Calcavegia</vt:lpstr>
      <vt:lpstr>Crisi industriale, ripresa rituale, rafforzamento dell’identità locale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Giacomo Molinari</dc:creator>
  <cp:lastModifiedBy>Giacomo Molinari</cp:lastModifiedBy>
  <cp:revision>1</cp:revision>
  <dcterms:created xsi:type="dcterms:W3CDTF">2025-11-09T14:08:37Z</dcterms:created>
  <dcterms:modified xsi:type="dcterms:W3CDTF">2025-11-09T15:29:52Z</dcterms:modified>
</cp:coreProperties>
</file>